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3.xml" ContentType="application/vnd.openxmlformats-officedocument.drawingml.chart+xml"/>
  <Default Extension="xlsx" ContentType="application/vnd.openxmlformats-officedocument.spreadsheetml.sheet"/>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9"/>
  </p:notesMasterIdLst>
  <p:handoutMasterIdLst>
    <p:handoutMasterId r:id="rId60"/>
  </p:handoutMasterIdLst>
  <p:sldIdLst>
    <p:sldId id="265" r:id="rId2"/>
    <p:sldId id="451" r:id="rId3"/>
    <p:sldId id="449" r:id="rId4"/>
    <p:sldId id="460" r:id="rId5"/>
    <p:sldId id="459" r:id="rId6"/>
    <p:sldId id="462" r:id="rId7"/>
    <p:sldId id="452" r:id="rId8"/>
    <p:sldId id="453" r:id="rId9"/>
    <p:sldId id="399" r:id="rId10"/>
    <p:sldId id="446" r:id="rId11"/>
    <p:sldId id="454" r:id="rId12"/>
    <p:sldId id="389" r:id="rId13"/>
    <p:sldId id="420" r:id="rId14"/>
    <p:sldId id="414" r:id="rId15"/>
    <p:sldId id="415" r:id="rId16"/>
    <p:sldId id="411" r:id="rId17"/>
    <p:sldId id="423" r:id="rId18"/>
    <p:sldId id="397" r:id="rId19"/>
    <p:sldId id="401" r:id="rId20"/>
    <p:sldId id="402" r:id="rId21"/>
    <p:sldId id="403" r:id="rId22"/>
    <p:sldId id="425" r:id="rId23"/>
    <p:sldId id="408" r:id="rId24"/>
    <p:sldId id="396" r:id="rId25"/>
    <p:sldId id="426" r:id="rId26"/>
    <p:sldId id="455" r:id="rId27"/>
    <p:sldId id="407" r:id="rId28"/>
    <p:sldId id="456" r:id="rId29"/>
    <p:sldId id="406" r:id="rId30"/>
    <p:sldId id="457" r:id="rId31"/>
    <p:sldId id="458" r:id="rId32"/>
    <p:sldId id="463" r:id="rId33"/>
    <p:sldId id="398" r:id="rId34"/>
    <p:sldId id="433" r:id="rId35"/>
    <p:sldId id="388" r:id="rId36"/>
    <p:sldId id="419" r:id="rId37"/>
    <p:sldId id="365" r:id="rId38"/>
    <p:sldId id="445" r:id="rId39"/>
    <p:sldId id="382" r:id="rId40"/>
    <p:sldId id="384" r:id="rId41"/>
    <p:sldId id="366" r:id="rId42"/>
    <p:sldId id="367" r:id="rId43"/>
    <p:sldId id="368" r:id="rId44"/>
    <p:sldId id="369" r:id="rId45"/>
    <p:sldId id="370" r:id="rId46"/>
    <p:sldId id="371" r:id="rId47"/>
    <p:sldId id="437" r:id="rId48"/>
    <p:sldId id="372" r:id="rId49"/>
    <p:sldId id="373" r:id="rId50"/>
    <p:sldId id="374" r:id="rId51"/>
    <p:sldId id="375" r:id="rId52"/>
    <p:sldId id="376" r:id="rId53"/>
    <p:sldId id="377" r:id="rId54"/>
    <p:sldId id="378" r:id="rId55"/>
    <p:sldId id="379" r:id="rId56"/>
    <p:sldId id="383" r:id="rId57"/>
    <p:sldId id="385" r:id="rId58"/>
  </p:sldIdLst>
  <p:sldSz cx="9144000" cy="6858000" type="screen4x3"/>
  <p:notesSz cx="9296400" cy="7010400"/>
  <p:defaultTextStyle>
    <a:defPPr>
      <a:defRPr lang="en-US"/>
    </a:defPPr>
    <a:lvl1pPr algn="l" rtl="0" fontAlgn="base">
      <a:spcBef>
        <a:spcPct val="0"/>
      </a:spcBef>
      <a:spcAft>
        <a:spcPct val="0"/>
      </a:spcAft>
      <a:defRPr sz="2000" kern="1200">
        <a:solidFill>
          <a:srgbClr val="FFFFFF"/>
        </a:solidFill>
        <a:latin typeface="OrigGarmnd BT" pitchFamily="18" charset="0"/>
        <a:ea typeface="+mn-ea"/>
        <a:cs typeface="+mn-cs"/>
      </a:defRPr>
    </a:lvl1pPr>
    <a:lvl2pPr marL="457200" algn="l" rtl="0" fontAlgn="base">
      <a:spcBef>
        <a:spcPct val="0"/>
      </a:spcBef>
      <a:spcAft>
        <a:spcPct val="0"/>
      </a:spcAft>
      <a:defRPr sz="2000" kern="1200">
        <a:solidFill>
          <a:srgbClr val="FFFFFF"/>
        </a:solidFill>
        <a:latin typeface="OrigGarmnd BT" pitchFamily="18" charset="0"/>
        <a:ea typeface="+mn-ea"/>
        <a:cs typeface="+mn-cs"/>
      </a:defRPr>
    </a:lvl2pPr>
    <a:lvl3pPr marL="914400" algn="l" rtl="0" fontAlgn="base">
      <a:spcBef>
        <a:spcPct val="0"/>
      </a:spcBef>
      <a:spcAft>
        <a:spcPct val="0"/>
      </a:spcAft>
      <a:defRPr sz="2000" kern="1200">
        <a:solidFill>
          <a:srgbClr val="FFFFFF"/>
        </a:solidFill>
        <a:latin typeface="OrigGarmnd BT" pitchFamily="18" charset="0"/>
        <a:ea typeface="+mn-ea"/>
        <a:cs typeface="+mn-cs"/>
      </a:defRPr>
    </a:lvl3pPr>
    <a:lvl4pPr marL="1371600" algn="l" rtl="0" fontAlgn="base">
      <a:spcBef>
        <a:spcPct val="0"/>
      </a:spcBef>
      <a:spcAft>
        <a:spcPct val="0"/>
      </a:spcAft>
      <a:defRPr sz="2000" kern="1200">
        <a:solidFill>
          <a:srgbClr val="FFFFFF"/>
        </a:solidFill>
        <a:latin typeface="OrigGarmnd BT" pitchFamily="18" charset="0"/>
        <a:ea typeface="+mn-ea"/>
        <a:cs typeface="+mn-cs"/>
      </a:defRPr>
    </a:lvl4pPr>
    <a:lvl5pPr marL="1828800" algn="l" rtl="0" fontAlgn="base">
      <a:spcBef>
        <a:spcPct val="0"/>
      </a:spcBef>
      <a:spcAft>
        <a:spcPct val="0"/>
      </a:spcAft>
      <a:defRPr sz="2000" kern="1200">
        <a:solidFill>
          <a:srgbClr val="FFFFFF"/>
        </a:solidFill>
        <a:latin typeface="OrigGarmnd BT" pitchFamily="18" charset="0"/>
        <a:ea typeface="+mn-ea"/>
        <a:cs typeface="+mn-cs"/>
      </a:defRPr>
    </a:lvl5pPr>
    <a:lvl6pPr marL="2286000" algn="l" defTabSz="914400" rtl="0" eaLnBrk="1" latinLnBrk="0" hangingPunct="1">
      <a:defRPr sz="2000" kern="1200">
        <a:solidFill>
          <a:srgbClr val="FFFFFF"/>
        </a:solidFill>
        <a:latin typeface="OrigGarmnd BT" pitchFamily="18" charset="0"/>
        <a:ea typeface="+mn-ea"/>
        <a:cs typeface="+mn-cs"/>
      </a:defRPr>
    </a:lvl6pPr>
    <a:lvl7pPr marL="2743200" algn="l" defTabSz="914400" rtl="0" eaLnBrk="1" latinLnBrk="0" hangingPunct="1">
      <a:defRPr sz="2000" kern="1200">
        <a:solidFill>
          <a:srgbClr val="FFFFFF"/>
        </a:solidFill>
        <a:latin typeface="OrigGarmnd BT" pitchFamily="18" charset="0"/>
        <a:ea typeface="+mn-ea"/>
        <a:cs typeface="+mn-cs"/>
      </a:defRPr>
    </a:lvl7pPr>
    <a:lvl8pPr marL="3200400" algn="l" defTabSz="914400" rtl="0" eaLnBrk="1" latinLnBrk="0" hangingPunct="1">
      <a:defRPr sz="2000" kern="1200">
        <a:solidFill>
          <a:srgbClr val="FFFFFF"/>
        </a:solidFill>
        <a:latin typeface="OrigGarmnd BT" pitchFamily="18" charset="0"/>
        <a:ea typeface="+mn-ea"/>
        <a:cs typeface="+mn-cs"/>
      </a:defRPr>
    </a:lvl8pPr>
    <a:lvl9pPr marL="3657600" algn="l" defTabSz="914400" rtl="0" eaLnBrk="1" latinLnBrk="0" hangingPunct="1">
      <a:defRPr sz="2000" kern="1200">
        <a:solidFill>
          <a:srgbClr val="FFFFFF"/>
        </a:solidFill>
        <a:latin typeface="OrigGarmnd BT"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9933"/>
    <a:srgbClr val="FFFFFF"/>
    <a:srgbClr val="000000"/>
    <a:srgbClr val="FFFF00"/>
    <a:srgbClr val="FF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99" autoAdjust="0"/>
    <p:restoredTop sz="97289" autoAdjust="0"/>
  </p:normalViewPr>
  <p:slideViewPr>
    <p:cSldViewPr>
      <p:cViewPr>
        <p:scale>
          <a:sx n="100" d="100"/>
          <a:sy n="100" d="100"/>
        </p:scale>
        <p:origin x="-1584" y="-3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90"/>
    </p:cViewPr>
  </p:sorterViewPr>
  <p:notesViewPr>
    <p:cSldViewPr>
      <p:cViewPr varScale="1">
        <p:scale>
          <a:sx n="110" d="100"/>
          <a:sy n="110" d="100"/>
        </p:scale>
        <p:origin x="-624" y="-90"/>
      </p:cViewPr>
      <p:guideLst>
        <p:guide orient="horz" pos="2208"/>
        <p:guide pos="292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ileserver1\common\Finance\Budget%2009-10\charts\Newsletter%20charts%20fy%2010.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common\Finance\Budget%2012-13\Charts\Newsletter%20charts%20fy%2012%20FOR%20PRESENTATION.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common\Finance\Budget%2011-12\Newsletter%20charts%20fy%2012%20FOR%20PRESENTATION.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common\Finance\Budget%2012-13\Charts\Newsletter%20charts%20fy%2012%20FOR%20PRESENTATION.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45"/>
      <c:perspective val="0"/>
    </c:view3D>
    <c:plotArea>
      <c:layout>
        <c:manualLayout>
          <c:layoutTarget val="inner"/>
          <c:xMode val="edge"/>
          <c:yMode val="edge"/>
          <c:x val="0.18069423441275306"/>
          <c:y val="0.17565410941279441"/>
          <c:w val="0.56972588691315085"/>
          <c:h val="0.67483788791106991"/>
        </c:manualLayout>
      </c:layout>
      <c:pie3DChart>
        <c:varyColors val="1"/>
        <c:dLbls>
          <c:showCatName val="1"/>
          <c:showPercent val="1"/>
        </c:dLbls>
      </c:pie3DChart>
      <c:spPr>
        <a:noFill/>
        <a:ln w="25400">
          <a:noFill/>
        </a:ln>
      </c:spPr>
    </c:plotArea>
    <c:plotVisOnly val="1"/>
    <c:dispBlanksAs val="zero"/>
  </c:chart>
  <c:spPr>
    <a:ln>
      <a:noFill/>
    </a:ln>
  </c:sp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view3D>
      <c:rotX val="45"/>
      <c:perspective val="0"/>
    </c:view3D>
    <c:plotArea>
      <c:layout>
        <c:manualLayout>
          <c:layoutTarget val="inner"/>
          <c:xMode val="edge"/>
          <c:yMode val="edge"/>
          <c:x val="0.20758253306024776"/>
          <c:y val="9.189580116044857E-2"/>
          <c:w val="0.65159563698777068"/>
          <c:h val="0.77150991719255535"/>
        </c:manualLayout>
      </c:layout>
      <c:pie3DChart>
        <c:varyColors val="1"/>
        <c:ser>
          <c:idx val="0"/>
          <c:order val="0"/>
          <c:dPt>
            <c:idx val="0"/>
            <c:spPr>
              <a:ln>
                <a:solidFill>
                  <a:prstClr val="white"/>
                </a:solidFill>
              </a:ln>
            </c:spPr>
          </c:dPt>
          <c:dPt>
            <c:idx val="1"/>
            <c:spPr>
              <a:ln>
                <a:solidFill>
                  <a:prstClr val="white"/>
                </a:solidFill>
              </a:ln>
            </c:spPr>
          </c:dPt>
          <c:dPt>
            <c:idx val="2"/>
            <c:spPr>
              <a:ln>
                <a:solidFill>
                  <a:prstClr val="white"/>
                </a:solidFill>
              </a:ln>
            </c:spPr>
          </c:dPt>
          <c:dPt>
            <c:idx val="3"/>
            <c:spPr>
              <a:ln>
                <a:solidFill>
                  <a:prstClr val="white"/>
                </a:solidFill>
              </a:ln>
            </c:spPr>
          </c:dPt>
          <c:dPt>
            <c:idx val="4"/>
            <c:spPr>
              <a:ln>
                <a:solidFill>
                  <a:prstClr val="white"/>
                </a:solidFill>
              </a:ln>
            </c:spPr>
          </c:dPt>
          <c:dPt>
            <c:idx val="5"/>
            <c:spPr>
              <a:ln>
                <a:solidFill>
                  <a:prstClr val="white"/>
                </a:solidFill>
              </a:ln>
            </c:spPr>
          </c:dPt>
          <c:dPt>
            <c:idx val="6"/>
            <c:spPr>
              <a:ln>
                <a:solidFill>
                  <a:prstClr val="white"/>
                </a:solidFill>
              </a:ln>
            </c:spPr>
          </c:dPt>
          <c:dPt>
            <c:idx val="8"/>
            <c:spPr>
              <a:ln>
                <a:solidFill>
                  <a:prstClr val="white"/>
                </a:solidFill>
              </a:ln>
            </c:spPr>
          </c:dPt>
          <c:dPt>
            <c:idx val="9"/>
            <c:spPr>
              <a:ln>
                <a:solidFill>
                  <a:prstClr val="white"/>
                </a:solidFill>
              </a:ln>
            </c:spPr>
          </c:dPt>
          <c:dPt>
            <c:idx val="10"/>
            <c:spPr>
              <a:ln>
                <a:solidFill>
                  <a:prstClr val="white"/>
                </a:solidFill>
              </a:ln>
            </c:spPr>
          </c:dPt>
          <c:dLbls>
            <c:dLbl>
              <c:idx val="0"/>
              <c:layout/>
              <c:tx>
                <c:rich>
                  <a:bodyPr/>
                  <a:lstStyle/>
                  <a:p>
                    <a:pPr>
                      <a:defRPr sz="1200" b="1" i="0" u="none" strike="noStrike" baseline="0">
                        <a:solidFill>
                          <a:schemeClr val="tx1"/>
                        </a:solidFill>
                        <a:latin typeface="Calibri"/>
                        <a:ea typeface="Calibri"/>
                        <a:cs typeface="Calibri"/>
                      </a:defRPr>
                    </a:pPr>
                    <a:r>
                      <a:rPr lang="en-US" sz="1200" b="1" dirty="0">
                        <a:solidFill>
                          <a:schemeClr val="tx1"/>
                        </a:solidFill>
                      </a:rPr>
                      <a:t>P</a:t>
                    </a:r>
                    <a:r>
                      <a:rPr lang="en-US" dirty="0">
                        <a:solidFill>
                          <a:schemeClr val="tx1"/>
                        </a:solidFill>
                      </a:rPr>
                      <a:t>roperty taxes
31%</a:t>
                    </a:r>
                  </a:p>
                </c:rich>
              </c:tx>
              <c:numFmt formatCode="0.00%" sourceLinked="0"/>
              <c:spPr/>
              <c:dLblPos val="bestFit"/>
            </c:dLbl>
            <c:dLbl>
              <c:idx val="1"/>
              <c:layout>
                <c:manualLayout>
                  <c:x val="3.8364614954569914E-2"/>
                  <c:y val="-2.2396776674102212E-2"/>
                </c:manualLayout>
              </c:layout>
              <c:numFmt formatCode="0.00%" sourceLinked="0"/>
              <c:spPr/>
              <c:txPr>
                <a:bodyPr/>
                <a:lstStyle/>
                <a:p>
                  <a:pPr>
                    <a:defRPr sz="1200" b="1" i="0" u="none" strike="noStrike" baseline="0">
                      <a:solidFill>
                        <a:schemeClr val="tx1"/>
                      </a:solidFill>
                      <a:latin typeface="Calibri"/>
                      <a:ea typeface="Calibri"/>
                      <a:cs typeface="Calibri"/>
                    </a:defRPr>
                  </a:pPr>
                  <a:endParaRPr lang="en-US"/>
                </a:p>
              </c:txPr>
              <c:dLblPos val="bestFit"/>
              <c:showCatName val="1"/>
              <c:showPercent val="1"/>
            </c:dLbl>
            <c:dLbl>
              <c:idx val="2"/>
              <c:numFmt formatCode="0.00%" sourceLinked="0"/>
              <c:spPr/>
              <c:txPr>
                <a:bodyPr/>
                <a:lstStyle/>
                <a:p>
                  <a:pPr>
                    <a:defRPr sz="1200" b="1" i="0" u="none" strike="noStrike" baseline="0">
                      <a:solidFill>
                        <a:schemeClr val="tx1"/>
                      </a:solidFill>
                      <a:latin typeface="Calibri"/>
                      <a:ea typeface="Calibri"/>
                      <a:cs typeface="Calibri"/>
                    </a:defRPr>
                  </a:pPr>
                  <a:endParaRPr lang="en-US"/>
                </a:p>
              </c:txPr>
            </c:dLbl>
            <c:dLbl>
              <c:idx val="3"/>
              <c:numFmt formatCode="0.00%" sourceLinked="0"/>
              <c:spPr/>
              <c:txPr>
                <a:bodyPr/>
                <a:lstStyle/>
                <a:p>
                  <a:pPr>
                    <a:defRPr sz="1200" b="1" i="0" u="none" strike="noStrike" baseline="0">
                      <a:solidFill>
                        <a:schemeClr val="tx1"/>
                      </a:solidFill>
                      <a:latin typeface="Calibri"/>
                      <a:ea typeface="Calibri"/>
                      <a:cs typeface="Calibri"/>
                    </a:defRPr>
                  </a:pPr>
                  <a:endParaRPr lang="en-US"/>
                </a:p>
              </c:txPr>
            </c:dLbl>
            <c:dLbl>
              <c:idx val="4"/>
              <c:numFmt formatCode="0.00%" sourceLinked="0"/>
              <c:spPr/>
              <c:txPr>
                <a:bodyPr/>
                <a:lstStyle/>
                <a:p>
                  <a:pPr>
                    <a:defRPr sz="1200" b="1" i="0" u="none" strike="noStrike" baseline="0">
                      <a:solidFill>
                        <a:schemeClr val="tx1"/>
                      </a:solidFill>
                      <a:latin typeface="Calibri"/>
                      <a:ea typeface="Calibri"/>
                      <a:cs typeface="Calibri"/>
                    </a:defRPr>
                  </a:pPr>
                  <a:endParaRPr lang="en-US"/>
                </a:p>
              </c:txPr>
            </c:dLbl>
            <c:dLbl>
              <c:idx val="5"/>
              <c:numFmt formatCode="0.00%" sourceLinked="0"/>
              <c:spPr/>
              <c:txPr>
                <a:bodyPr/>
                <a:lstStyle/>
                <a:p>
                  <a:pPr>
                    <a:defRPr sz="1200" b="1" i="0" u="none" strike="noStrike" baseline="0">
                      <a:solidFill>
                        <a:schemeClr val="tx1"/>
                      </a:solidFill>
                      <a:latin typeface="Calibri"/>
                      <a:ea typeface="Calibri"/>
                      <a:cs typeface="Calibri"/>
                    </a:defRPr>
                  </a:pPr>
                  <a:endParaRPr lang="en-US"/>
                </a:p>
              </c:txPr>
            </c:dLbl>
            <c:dLbl>
              <c:idx val="6"/>
              <c:numFmt formatCode="0.00%" sourceLinked="0"/>
              <c:spPr/>
              <c:txPr>
                <a:bodyPr/>
                <a:lstStyle/>
                <a:p>
                  <a:pPr>
                    <a:defRPr sz="1200" b="1" i="0" u="none" strike="noStrike" baseline="0">
                      <a:solidFill>
                        <a:schemeClr val="accent1">
                          <a:lumMod val="50000"/>
                        </a:schemeClr>
                      </a:solidFill>
                      <a:latin typeface="Calibri"/>
                      <a:ea typeface="Calibri"/>
                      <a:cs typeface="Calibri"/>
                    </a:defRPr>
                  </a:pPr>
                  <a:endParaRPr lang="en-US"/>
                </a:p>
              </c:txPr>
            </c:dLbl>
            <c:dLbl>
              <c:idx val="7"/>
              <c:numFmt formatCode="0.00%" sourceLinked="0"/>
              <c:spPr/>
              <c:txPr>
                <a:bodyPr/>
                <a:lstStyle/>
                <a:p>
                  <a:pPr>
                    <a:defRPr sz="1200" b="1" i="0" u="none" strike="noStrike" baseline="0">
                      <a:solidFill>
                        <a:schemeClr val="tx1"/>
                      </a:solidFill>
                      <a:latin typeface="Calibri"/>
                      <a:ea typeface="Calibri"/>
                      <a:cs typeface="Calibri"/>
                    </a:defRPr>
                  </a:pPr>
                  <a:endParaRPr lang="en-US"/>
                </a:p>
              </c:txPr>
            </c:dLbl>
            <c:dLbl>
              <c:idx val="8"/>
              <c:numFmt formatCode="0.00%" sourceLinked="0"/>
              <c:spPr/>
              <c:txPr>
                <a:bodyPr/>
                <a:lstStyle/>
                <a:p>
                  <a:pPr>
                    <a:defRPr sz="1200" b="1" i="0" u="none" strike="noStrike" baseline="0">
                      <a:solidFill>
                        <a:schemeClr val="tx1"/>
                      </a:solidFill>
                      <a:latin typeface="Calibri"/>
                      <a:ea typeface="Calibri"/>
                      <a:cs typeface="Calibri"/>
                    </a:defRPr>
                  </a:pPr>
                  <a:endParaRPr lang="en-US"/>
                </a:p>
              </c:txPr>
            </c:dLbl>
            <c:dLbl>
              <c:idx val="9"/>
              <c:numFmt formatCode="0.00%" sourceLinked="0"/>
              <c:spPr/>
              <c:txPr>
                <a:bodyPr/>
                <a:lstStyle/>
                <a:p>
                  <a:pPr>
                    <a:defRPr sz="1200" b="1" i="0" u="none" strike="noStrike" baseline="0">
                      <a:solidFill>
                        <a:schemeClr val="accent1">
                          <a:lumMod val="50000"/>
                        </a:schemeClr>
                      </a:solidFill>
                      <a:latin typeface="Calibri"/>
                      <a:ea typeface="Calibri"/>
                      <a:cs typeface="Calibri"/>
                    </a:defRPr>
                  </a:pPr>
                  <a:endParaRPr lang="en-US"/>
                </a:p>
              </c:txPr>
            </c:dLbl>
            <c:dLbl>
              <c:idx val="10"/>
              <c:layout>
                <c:manualLayout>
                  <c:x val="0.23161464565057238"/>
                  <c:y val="2.0833333333333429E-2"/>
                </c:manualLayout>
              </c:layout>
              <c:numFmt formatCode="0.00%" sourceLinked="0"/>
              <c:spPr/>
              <c:txPr>
                <a:bodyPr/>
                <a:lstStyle/>
                <a:p>
                  <a:pPr>
                    <a:defRPr sz="1200" b="1" i="0" u="none" strike="noStrike" baseline="0">
                      <a:solidFill>
                        <a:schemeClr val="tx1"/>
                      </a:solidFill>
                      <a:latin typeface="Calibri"/>
                      <a:ea typeface="Calibri"/>
                      <a:cs typeface="Calibri"/>
                    </a:defRPr>
                  </a:pPr>
                  <a:endParaRPr lang="en-US"/>
                </a:p>
              </c:txPr>
              <c:dLblPos val="bestFit"/>
              <c:showCatName val="1"/>
              <c:showPercent val="1"/>
            </c:dLbl>
            <c:numFmt formatCode="0.00%" sourceLinked="0"/>
            <c:txPr>
              <a:bodyPr/>
              <a:lstStyle/>
              <a:p>
                <a:pPr>
                  <a:defRPr sz="1200" b="1" i="0" u="none" strike="noStrike" baseline="0">
                    <a:solidFill>
                      <a:srgbClr val="000000"/>
                    </a:solidFill>
                    <a:latin typeface="Calibri"/>
                    <a:ea typeface="Calibri"/>
                    <a:cs typeface="Calibri"/>
                  </a:defRPr>
                </a:pPr>
                <a:endParaRPr lang="en-US"/>
              </a:p>
            </c:txPr>
            <c:dLblPos val="bestFit"/>
            <c:showCatName val="1"/>
            <c:showPercent val="1"/>
            <c:showLeaderLines val="1"/>
          </c:dLbls>
          <c:cat>
            <c:strRef>
              <c:f>' where $ goes'!$A$39:$A$49</c:f>
              <c:strCache>
                <c:ptCount val="11"/>
                <c:pt idx="0">
                  <c:v>Property taxes</c:v>
                </c:pt>
                <c:pt idx="1">
                  <c:v>TIF revenues</c:v>
                </c:pt>
                <c:pt idx="2">
                  <c:v>Other city taxes</c:v>
                </c:pt>
                <c:pt idx="3">
                  <c:v>Licenses &amp; permits</c:v>
                </c:pt>
                <c:pt idx="4">
                  <c:v>Use of money</c:v>
                </c:pt>
                <c:pt idx="5">
                  <c:v>Intergovernmental</c:v>
                </c:pt>
                <c:pt idx="6">
                  <c:v>Charges for services</c:v>
                </c:pt>
                <c:pt idx="7">
                  <c:v>Special assessments</c:v>
                </c:pt>
                <c:pt idx="8">
                  <c:v>Miscellaneous</c:v>
                </c:pt>
                <c:pt idx="9">
                  <c:v>Bond proceeds</c:v>
                </c:pt>
                <c:pt idx="10">
                  <c:v>Other financing sources</c:v>
                </c:pt>
              </c:strCache>
            </c:strRef>
          </c:cat>
          <c:val>
            <c:numRef>
              <c:f>' where $ goes'!$C$39:$C$49</c:f>
              <c:numCache>
                <c:formatCode>_("$"* #,##0_);_("$"* \(#,##0\);_("$"* "-"??_);_(@_)</c:formatCode>
                <c:ptCount val="11"/>
                <c:pt idx="0">
                  <c:v>22024091</c:v>
                </c:pt>
                <c:pt idx="1">
                  <c:v>2105610</c:v>
                </c:pt>
                <c:pt idx="2">
                  <c:v>8257090</c:v>
                </c:pt>
                <c:pt idx="3">
                  <c:v>692810</c:v>
                </c:pt>
                <c:pt idx="4">
                  <c:v>868280</c:v>
                </c:pt>
                <c:pt idx="5">
                  <c:v>5087845</c:v>
                </c:pt>
                <c:pt idx="6">
                  <c:v>16857932</c:v>
                </c:pt>
                <c:pt idx="7">
                  <c:v>31200</c:v>
                </c:pt>
                <c:pt idx="8">
                  <c:v>2087529</c:v>
                </c:pt>
                <c:pt idx="9">
                  <c:v>10925000</c:v>
                </c:pt>
                <c:pt idx="10">
                  <c:v>1321000</c:v>
                </c:pt>
              </c:numCache>
            </c:numRef>
          </c:val>
        </c:ser>
        <c:dLbls>
          <c:showCatName val="1"/>
          <c:showPercent val="1"/>
        </c:dLbls>
      </c:pie3DChart>
      <c:spPr>
        <a:noFill/>
        <a:ln w="25400">
          <a:noFill/>
        </a:ln>
      </c:spPr>
    </c:plotArea>
    <c:plotVisOnly val="1"/>
    <c:dispBlanksAs val="zero"/>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45"/>
      <c:rotY val="180"/>
      <c:perspective val="0"/>
    </c:view3D>
    <c:plotArea>
      <c:layout>
        <c:manualLayout>
          <c:layoutTarget val="inner"/>
          <c:xMode val="edge"/>
          <c:yMode val="edge"/>
          <c:x val="0.23953138009608776"/>
          <c:y val="0.2009029345372482"/>
          <c:w val="0.65506422624324745"/>
          <c:h val="0.7155756207674947"/>
        </c:manualLayout>
      </c:layout>
      <c:pie3DChart>
        <c:varyColors val="1"/>
        <c:dLbls>
          <c:showCatName val="1"/>
          <c:showPercent val="1"/>
        </c:dLbls>
      </c:pie3DChart>
      <c:spPr>
        <a:noFill/>
        <a:ln w="25400">
          <a:noFill/>
        </a:ln>
      </c:spPr>
    </c:plotArea>
    <c:plotVisOnly val="1"/>
    <c:dispBlanksAs val="zero"/>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view3D>
      <c:rotX val="45"/>
      <c:rotY val="180"/>
      <c:perspective val="0"/>
    </c:view3D>
    <c:plotArea>
      <c:layout>
        <c:manualLayout>
          <c:layoutTarget val="inner"/>
          <c:xMode val="edge"/>
          <c:yMode val="edge"/>
          <c:x val="0.12937930230977587"/>
          <c:y val="9.8710406791091151E-2"/>
          <c:w val="0.76357227233155855"/>
          <c:h val="0.83456079801048488"/>
        </c:manualLayout>
      </c:layout>
      <c:pie3DChart>
        <c:varyColors val="1"/>
        <c:ser>
          <c:idx val="0"/>
          <c:order val="0"/>
          <c:spPr>
            <a:ln w="19050">
              <a:solidFill>
                <a:prstClr val="white"/>
              </a:solidFill>
            </a:ln>
          </c:spPr>
          <c:dLbls>
            <c:dLbl>
              <c:idx val="5"/>
              <c:layout>
                <c:manualLayout>
                  <c:x val="0.18302164140703175"/>
                  <c:y val="-7.4508948346192405E-3"/>
                </c:manualLayout>
              </c:layout>
              <c:showCatName val="1"/>
              <c:showPercent val="1"/>
            </c:dLbl>
            <c:dLbl>
              <c:idx val="6"/>
              <c:numFmt formatCode="0.00%" sourceLinked="0"/>
              <c:spPr/>
              <c:txPr>
                <a:bodyPr/>
                <a:lstStyle/>
                <a:p>
                  <a:pPr>
                    <a:defRPr sz="1200" b="1" i="0" u="none" strike="noStrike" baseline="0">
                      <a:solidFill>
                        <a:schemeClr val="accent1">
                          <a:lumMod val="50000"/>
                        </a:schemeClr>
                      </a:solidFill>
                      <a:latin typeface="Calibri"/>
                      <a:ea typeface="Calibri"/>
                      <a:cs typeface="Calibri"/>
                    </a:defRPr>
                  </a:pPr>
                  <a:endParaRPr lang="en-US"/>
                </a:p>
              </c:txPr>
            </c:dLbl>
            <c:dLbl>
              <c:idx val="7"/>
              <c:numFmt formatCode="0.00%" sourceLinked="0"/>
              <c:spPr/>
              <c:txPr>
                <a:bodyPr/>
                <a:lstStyle/>
                <a:p>
                  <a:pPr>
                    <a:defRPr sz="1200" b="1" i="0" u="none" strike="noStrike" baseline="0">
                      <a:solidFill>
                        <a:schemeClr val="accent1">
                          <a:lumMod val="50000"/>
                        </a:schemeClr>
                      </a:solidFill>
                      <a:latin typeface="Calibri"/>
                      <a:ea typeface="Calibri"/>
                      <a:cs typeface="Calibri"/>
                    </a:defRPr>
                  </a:pPr>
                  <a:endParaRPr lang="en-US"/>
                </a:p>
              </c:txPr>
            </c:dLbl>
            <c:numFmt formatCode="0.00%" sourceLinked="0"/>
            <c:txPr>
              <a:bodyPr/>
              <a:lstStyle/>
              <a:p>
                <a:pPr>
                  <a:defRPr sz="1200" b="1" i="0" u="none" strike="noStrike" baseline="0">
                    <a:solidFill>
                      <a:schemeClr val="tx1"/>
                    </a:solidFill>
                    <a:latin typeface="Calibri"/>
                    <a:ea typeface="Calibri"/>
                    <a:cs typeface="Calibri"/>
                  </a:defRPr>
                </a:pPr>
                <a:endParaRPr lang="en-US"/>
              </a:p>
            </c:txPr>
            <c:showCatName val="1"/>
            <c:showPercent val="1"/>
            <c:showLeaderLines val="1"/>
          </c:dLbls>
          <c:cat>
            <c:strRef>
              <c:f>' where $ goes'!$A$3:$A$10</c:f>
              <c:strCache>
                <c:ptCount val="8"/>
                <c:pt idx="0">
                  <c:v>Public Safety</c:v>
                </c:pt>
                <c:pt idx="1">
                  <c:v>Public Works</c:v>
                </c:pt>
                <c:pt idx="2">
                  <c:v>Debt Service</c:v>
                </c:pt>
                <c:pt idx="3">
                  <c:v>Culture &amp; Recreation</c:v>
                </c:pt>
                <c:pt idx="4">
                  <c:v>Community &amp; Economic Development</c:v>
                </c:pt>
                <c:pt idx="5">
                  <c:v>General Government</c:v>
                </c:pt>
                <c:pt idx="6">
                  <c:v>Capital Projects</c:v>
                </c:pt>
                <c:pt idx="7">
                  <c:v>Business Type/Enterprises</c:v>
                </c:pt>
              </c:strCache>
            </c:strRef>
          </c:cat>
          <c:val>
            <c:numRef>
              <c:f>' where $ goes'!$C$3:$C$10</c:f>
              <c:numCache>
                <c:formatCode>_(* #,##0_);_(* \(#,##0\);_(* "-"??_);_(@_)</c:formatCode>
                <c:ptCount val="8"/>
                <c:pt idx="0">
                  <c:v>9868514</c:v>
                </c:pt>
                <c:pt idx="1">
                  <c:v>3535874</c:v>
                </c:pt>
                <c:pt idx="2">
                  <c:v>9466186</c:v>
                </c:pt>
                <c:pt idx="3">
                  <c:v>4243415</c:v>
                </c:pt>
                <c:pt idx="4">
                  <c:v>2197644</c:v>
                </c:pt>
                <c:pt idx="5">
                  <c:v>3724448</c:v>
                </c:pt>
                <c:pt idx="6">
                  <c:v>14509062</c:v>
                </c:pt>
                <c:pt idx="7">
                  <c:v>23247399</c:v>
                </c:pt>
              </c:numCache>
            </c:numRef>
          </c:val>
        </c:ser>
        <c:dLbls>
          <c:showCatName val="1"/>
          <c:showPercent val="1"/>
        </c:dLbls>
      </c:pie3DChart>
      <c:spPr>
        <a:noFill/>
        <a:ln w="25400">
          <a:noFill/>
        </a:ln>
      </c:spPr>
    </c:plotArea>
    <c:plotVisOnly val="1"/>
    <c:dispBlanksAs val="zero"/>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2.emf"/></Relationships>
</file>

<file path=ppt/drawings/drawing1.xml><?xml version="1.0" encoding="utf-8"?>
<c:userShapes xmlns:c="http://schemas.openxmlformats.org/drawingml/2006/chart">
  <cdr:relSizeAnchor xmlns:cdr="http://schemas.openxmlformats.org/drawingml/2006/chartDrawing">
    <cdr:from>
      <cdr:x>0.26168</cdr:x>
      <cdr:y>0.27941</cdr:y>
    </cdr:from>
    <cdr:to>
      <cdr:x>0.4486</cdr:x>
      <cdr:y>0.38235</cdr:y>
    </cdr:to>
    <cdr:sp macro="" textlink="">
      <cdr:nvSpPr>
        <cdr:cNvPr id="2" name="TextBox 1"/>
        <cdr:cNvSpPr txBox="1"/>
      </cdr:nvSpPr>
      <cdr:spPr>
        <a:xfrm xmlns:a="http://schemas.openxmlformats.org/drawingml/2006/main">
          <a:off x="2133600" y="1447800"/>
          <a:ext cx="15240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282" cy="350760"/>
          </a:xfrm>
          <a:prstGeom prst="rect">
            <a:avLst/>
          </a:prstGeom>
        </p:spPr>
        <p:txBody>
          <a:bodyPr vert="horz" lIns="91427" tIns="45713" rIns="91427" bIns="45713" rtlCol="0"/>
          <a:lstStyle>
            <a:lvl1pPr algn="l">
              <a:defRPr sz="1200"/>
            </a:lvl1pPr>
          </a:lstStyle>
          <a:p>
            <a:endParaRPr lang="en-US" dirty="0"/>
          </a:p>
        </p:txBody>
      </p:sp>
      <p:sp>
        <p:nvSpPr>
          <p:cNvPr id="3" name="Date Placeholder 2"/>
          <p:cNvSpPr>
            <a:spLocks noGrp="1"/>
          </p:cNvSpPr>
          <p:nvPr>
            <p:ph type="dt" sz="quarter" idx="1"/>
          </p:nvPr>
        </p:nvSpPr>
        <p:spPr>
          <a:xfrm>
            <a:off x="5265014" y="0"/>
            <a:ext cx="4029282" cy="350760"/>
          </a:xfrm>
          <a:prstGeom prst="rect">
            <a:avLst/>
          </a:prstGeom>
        </p:spPr>
        <p:txBody>
          <a:bodyPr vert="horz" lIns="91427" tIns="45713" rIns="91427" bIns="45713" rtlCol="0"/>
          <a:lstStyle>
            <a:lvl1pPr algn="r">
              <a:defRPr sz="1200"/>
            </a:lvl1pPr>
          </a:lstStyle>
          <a:p>
            <a:fld id="{2ABB2D40-37ED-499F-B6F5-68C7CAC1EA6B}" type="datetimeFigureOut">
              <a:rPr lang="en-US" smtClean="0"/>
              <a:pPr/>
              <a:t>2/7/2012</a:t>
            </a:fld>
            <a:endParaRPr lang="en-US" dirty="0"/>
          </a:p>
        </p:txBody>
      </p:sp>
      <p:sp>
        <p:nvSpPr>
          <p:cNvPr id="4" name="Footer Placeholder 3"/>
          <p:cNvSpPr>
            <a:spLocks noGrp="1"/>
          </p:cNvSpPr>
          <p:nvPr>
            <p:ph type="ftr" sz="quarter" idx="2"/>
          </p:nvPr>
        </p:nvSpPr>
        <p:spPr>
          <a:xfrm>
            <a:off x="1" y="6658443"/>
            <a:ext cx="4029282" cy="350760"/>
          </a:xfrm>
          <a:prstGeom prst="rect">
            <a:avLst/>
          </a:prstGeom>
        </p:spPr>
        <p:txBody>
          <a:bodyPr vert="horz" lIns="91427" tIns="45713" rIns="91427" bIns="45713"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014" y="6658443"/>
            <a:ext cx="4029282" cy="350760"/>
          </a:xfrm>
          <a:prstGeom prst="rect">
            <a:avLst/>
          </a:prstGeom>
        </p:spPr>
        <p:txBody>
          <a:bodyPr vert="horz" lIns="91427" tIns="45713" rIns="91427" bIns="45713" rtlCol="0" anchor="b"/>
          <a:lstStyle>
            <a:lvl1pPr algn="r">
              <a:defRPr sz="1200"/>
            </a:lvl1pPr>
          </a:lstStyle>
          <a:p>
            <a:fld id="{AE49F40D-8510-44CE-8079-D1176CFDE75F}"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985074" cy="347168"/>
          </a:xfrm>
          <a:prstGeom prst="rect">
            <a:avLst/>
          </a:prstGeom>
          <a:noFill/>
          <a:ln w="9525">
            <a:noFill/>
            <a:miter lim="800000"/>
            <a:headEnd/>
            <a:tailEnd/>
          </a:ln>
          <a:effectLst/>
        </p:spPr>
        <p:txBody>
          <a:bodyPr vert="horz" wrap="square" lIns="92287" tIns="46143" rIns="92287" bIns="46143" numCol="1" anchor="t" anchorCtr="0" compatLnSpc="1">
            <a:prstTxWarp prst="textNoShape">
              <a:avLst/>
            </a:prstTxWarp>
          </a:bodyPr>
          <a:lstStyle>
            <a:lvl1pPr defTabSz="922203">
              <a:defRPr sz="1200">
                <a:solidFill>
                  <a:schemeClr val="tx1"/>
                </a:solidFill>
                <a:latin typeface="Times New Roman" pitchFamily="18" charset="0"/>
              </a:defRPr>
            </a:lvl1pPr>
          </a:lstStyle>
          <a:p>
            <a:endParaRPr lang="en-US" dirty="0"/>
          </a:p>
        </p:txBody>
      </p:sp>
      <p:sp>
        <p:nvSpPr>
          <p:cNvPr id="78851" name="Rectangle 3"/>
          <p:cNvSpPr>
            <a:spLocks noGrp="1" noChangeArrowheads="1"/>
          </p:cNvSpPr>
          <p:nvPr>
            <p:ph type="dt" idx="1"/>
          </p:nvPr>
        </p:nvSpPr>
        <p:spPr bwMode="auto">
          <a:xfrm>
            <a:off x="5311329" y="0"/>
            <a:ext cx="3985073" cy="347168"/>
          </a:xfrm>
          <a:prstGeom prst="rect">
            <a:avLst/>
          </a:prstGeom>
          <a:noFill/>
          <a:ln w="9525">
            <a:noFill/>
            <a:miter lim="800000"/>
            <a:headEnd/>
            <a:tailEnd/>
          </a:ln>
          <a:effectLst/>
        </p:spPr>
        <p:txBody>
          <a:bodyPr vert="horz" wrap="square" lIns="92287" tIns="46143" rIns="92287" bIns="46143" numCol="1" anchor="t" anchorCtr="0" compatLnSpc="1">
            <a:prstTxWarp prst="textNoShape">
              <a:avLst/>
            </a:prstTxWarp>
          </a:bodyPr>
          <a:lstStyle>
            <a:lvl1pPr algn="r" defTabSz="922203">
              <a:defRPr sz="1200">
                <a:solidFill>
                  <a:schemeClr val="tx1"/>
                </a:solidFill>
                <a:latin typeface="Times New Roman" pitchFamily="18" charset="0"/>
              </a:defRPr>
            </a:lvl1pPr>
          </a:lstStyle>
          <a:p>
            <a:endParaRPr lang="en-US" dirty="0"/>
          </a:p>
        </p:txBody>
      </p:sp>
      <p:sp>
        <p:nvSpPr>
          <p:cNvPr id="78852" name="Rectangle 4"/>
          <p:cNvSpPr>
            <a:spLocks noGrp="1" noRot="1" noChangeAspect="1" noChangeArrowheads="1" noTextEdit="1"/>
          </p:cNvSpPr>
          <p:nvPr>
            <p:ph type="sldImg" idx="2"/>
          </p:nvPr>
        </p:nvSpPr>
        <p:spPr bwMode="auto">
          <a:xfrm>
            <a:off x="2911475" y="522288"/>
            <a:ext cx="3475038" cy="2605087"/>
          </a:xfrm>
          <a:prstGeom prst="rect">
            <a:avLst/>
          </a:prstGeom>
          <a:noFill/>
          <a:ln w="9525">
            <a:solidFill>
              <a:srgbClr val="000000"/>
            </a:solidFill>
            <a:miter lim="800000"/>
            <a:headEnd/>
            <a:tailEnd/>
          </a:ln>
          <a:effectLst/>
        </p:spPr>
      </p:sp>
      <p:sp>
        <p:nvSpPr>
          <p:cNvPr id="78853" name="Rectangle 5"/>
          <p:cNvSpPr>
            <a:spLocks noGrp="1" noChangeArrowheads="1"/>
          </p:cNvSpPr>
          <p:nvPr>
            <p:ph type="body" sz="quarter" idx="3"/>
          </p:nvPr>
        </p:nvSpPr>
        <p:spPr bwMode="auto">
          <a:xfrm>
            <a:off x="1225206" y="3302886"/>
            <a:ext cx="6845990" cy="3185566"/>
          </a:xfrm>
          <a:prstGeom prst="rect">
            <a:avLst/>
          </a:prstGeom>
          <a:noFill/>
          <a:ln w="9525">
            <a:noFill/>
            <a:miter lim="800000"/>
            <a:headEnd/>
            <a:tailEnd/>
          </a:ln>
          <a:effectLst/>
        </p:spPr>
        <p:txBody>
          <a:bodyPr vert="horz" wrap="square" lIns="92287" tIns="46143" rIns="92287" bIns="4614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8854" name="Rectangle 6"/>
          <p:cNvSpPr>
            <a:spLocks noGrp="1" noChangeArrowheads="1"/>
          </p:cNvSpPr>
          <p:nvPr>
            <p:ph type="ftr" sz="quarter" idx="4"/>
          </p:nvPr>
        </p:nvSpPr>
        <p:spPr bwMode="auto">
          <a:xfrm>
            <a:off x="0" y="6663232"/>
            <a:ext cx="3985074" cy="347168"/>
          </a:xfrm>
          <a:prstGeom prst="rect">
            <a:avLst/>
          </a:prstGeom>
          <a:noFill/>
          <a:ln w="9525">
            <a:noFill/>
            <a:miter lim="800000"/>
            <a:headEnd/>
            <a:tailEnd/>
          </a:ln>
          <a:effectLst/>
        </p:spPr>
        <p:txBody>
          <a:bodyPr vert="horz" wrap="square" lIns="92287" tIns="46143" rIns="92287" bIns="46143" numCol="1" anchor="b" anchorCtr="0" compatLnSpc="1">
            <a:prstTxWarp prst="textNoShape">
              <a:avLst/>
            </a:prstTxWarp>
          </a:bodyPr>
          <a:lstStyle>
            <a:lvl1pPr defTabSz="922203">
              <a:defRPr sz="1200">
                <a:solidFill>
                  <a:schemeClr val="tx1"/>
                </a:solidFill>
                <a:latin typeface="Times New Roman" pitchFamily="18" charset="0"/>
              </a:defRPr>
            </a:lvl1pPr>
          </a:lstStyle>
          <a:p>
            <a:endParaRPr lang="en-US" dirty="0"/>
          </a:p>
        </p:txBody>
      </p:sp>
      <p:sp>
        <p:nvSpPr>
          <p:cNvPr id="78855" name="Rectangle 7"/>
          <p:cNvSpPr>
            <a:spLocks noGrp="1" noChangeArrowheads="1"/>
          </p:cNvSpPr>
          <p:nvPr>
            <p:ph type="sldNum" sz="quarter" idx="5"/>
          </p:nvPr>
        </p:nvSpPr>
        <p:spPr bwMode="auto">
          <a:xfrm>
            <a:off x="5311329" y="6663232"/>
            <a:ext cx="3985073" cy="347168"/>
          </a:xfrm>
          <a:prstGeom prst="rect">
            <a:avLst/>
          </a:prstGeom>
          <a:noFill/>
          <a:ln w="9525">
            <a:noFill/>
            <a:miter lim="800000"/>
            <a:headEnd/>
            <a:tailEnd/>
          </a:ln>
          <a:effectLst/>
        </p:spPr>
        <p:txBody>
          <a:bodyPr vert="horz" wrap="square" lIns="92287" tIns="46143" rIns="92287" bIns="46143" numCol="1" anchor="b" anchorCtr="0" compatLnSpc="1">
            <a:prstTxWarp prst="textNoShape">
              <a:avLst/>
            </a:prstTxWarp>
          </a:bodyPr>
          <a:lstStyle>
            <a:lvl1pPr algn="r" defTabSz="922203">
              <a:defRPr sz="1200">
                <a:solidFill>
                  <a:schemeClr val="tx1"/>
                </a:solidFill>
                <a:latin typeface="Times New Roman" pitchFamily="18" charset="0"/>
              </a:defRPr>
            </a:lvl1pPr>
          </a:lstStyle>
          <a:p>
            <a:fld id="{26A52D0D-6655-4285-B4E6-FCB877E8903F}"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OrigGarmnd BT" pitchFamily="18" charset="0"/>
        <a:ea typeface="+mn-ea"/>
        <a:cs typeface="+mn-cs"/>
      </a:defRPr>
    </a:lvl1pPr>
    <a:lvl2pPr marL="457200" algn="l" rtl="0" fontAlgn="base">
      <a:spcBef>
        <a:spcPct val="30000"/>
      </a:spcBef>
      <a:spcAft>
        <a:spcPct val="0"/>
      </a:spcAft>
      <a:defRPr sz="1200" kern="1200">
        <a:solidFill>
          <a:schemeClr val="tx1"/>
        </a:solidFill>
        <a:latin typeface="OrigGarmnd BT" pitchFamily="18" charset="0"/>
        <a:ea typeface="+mn-ea"/>
        <a:cs typeface="+mn-cs"/>
      </a:defRPr>
    </a:lvl2pPr>
    <a:lvl3pPr marL="914400" algn="l" rtl="0" fontAlgn="base">
      <a:spcBef>
        <a:spcPct val="30000"/>
      </a:spcBef>
      <a:spcAft>
        <a:spcPct val="0"/>
      </a:spcAft>
      <a:defRPr sz="1200" kern="1200">
        <a:solidFill>
          <a:schemeClr val="tx1"/>
        </a:solidFill>
        <a:latin typeface="OrigGarmnd BT" pitchFamily="18" charset="0"/>
        <a:ea typeface="+mn-ea"/>
        <a:cs typeface="+mn-cs"/>
      </a:defRPr>
    </a:lvl3pPr>
    <a:lvl4pPr marL="1371600" algn="l" rtl="0" fontAlgn="base">
      <a:spcBef>
        <a:spcPct val="30000"/>
      </a:spcBef>
      <a:spcAft>
        <a:spcPct val="0"/>
      </a:spcAft>
      <a:defRPr sz="1200" kern="1200">
        <a:solidFill>
          <a:schemeClr val="tx1"/>
        </a:solidFill>
        <a:latin typeface="OrigGarmnd BT" pitchFamily="18" charset="0"/>
        <a:ea typeface="+mn-ea"/>
        <a:cs typeface="+mn-cs"/>
      </a:defRPr>
    </a:lvl4pPr>
    <a:lvl5pPr marL="1828800" algn="l" rtl="0" fontAlgn="base">
      <a:spcBef>
        <a:spcPct val="30000"/>
      </a:spcBef>
      <a:spcAft>
        <a:spcPct val="0"/>
      </a:spcAft>
      <a:defRPr sz="1200" kern="1200">
        <a:solidFill>
          <a:schemeClr val="tx1"/>
        </a:solidFill>
        <a:latin typeface="OrigGarmnd BT"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7</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8</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9</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10</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1F573C-C651-4BD8-90E5-7F57E4BCADAB}" type="slidenum">
              <a:rPr lang="en-US"/>
              <a:pPr/>
              <a:t>18</a:t>
            </a:fld>
            <a:endParaRPr lang="en-US" dirty="0"/>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30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35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0C637567-FE69-443F-9D77-480734862DD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dissolve">
                                      <p:cBhvr>
                                        <p:cTn id="7" dur="500">
                                          <p:stCondLst>
                                            <p:cond delay="0"/>
                                          </p:stCondLst>
                                        </p:cTn>
                                        <p:tgtEl>
                                          <p:spTgt spid="9">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dissolve">
                                      <p:cBhvr>
                                        <p:cTn id="10" dur="500">
                                          <p:stCondLst>
                                            <p:cond delay="0"/>
                                          </p:stCondLst>
                                        </p:cTn>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Effect transition="in" filter="dissolve">
                                      <p:cBhvr>
                                        <p:cTn id="15" dur="500">
                                          <p:stCondLst>
                                            <p:cond delay="0"/>
                                          </p:stCondLst>
                                        </p:cTn>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7"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B9B2EE-DA42-487F-BA2F-9CCA8600FCD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05EF0B-7478-44F0-8A81-406F99110514}"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ECF88F-07D6-483B-B7AF-899B9747561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8E6A126-9EA6-448E-822B-8DB6970F360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Slide Number Placeholder 7"/>
          <p:cNvSpPr>
            <a:spLocks noGrp="1"/>
          </p:cNvSpPr>
          <p:nvPr>
            <p:ph type="sldNum" sz="quarter" idx="11"/>
          </p:nvPr>
        </p:nvSpPr>
        <p:spPr/>
        <p:txBody>
          <a:bodyPr/>
          <a:lstStyle/>
          <a:p>
            <a:fld id="{B91FD255-6068-416F-AF32-2A70113B55C2}"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11C5DF2-81EA-4070-A93D-7358468AC60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156448" y="6422064"/>
            <a:ext cx="762000" cy="365125"/>
          </a:xfrm>
        </p:spPr>
        <p:txBody>
          <a:bodyPr/>
          <a:lstStyle/>
          <a:p>
            <a:fld id="{667B40B0-0893-4D3E-8091-7ED75B058AE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079F398-6319-48D0-B1DC-4DD2D7B54D5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4701F1-75BD-47B4-9D1F-5172F8BCFF9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94667F-AC5B-47A0-95DE-10AB9E4F662A}"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0" y="228600"/>
            <a:ext cx="7086600" cy="1447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61988" y="1905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4388" y="19050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4388" y="40386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399213"/>
            <a:ext cx="1905000" cy="457200"/>
          </a:xfrm>
        </p:spPr>
        <p:txBody>
          <a:bodyPr/>
          <a:lstStyle>
            <a:lvl1pPr>
              <a:defRPr/>
            </a:lvl1pPr>
          </a:lstStyle>
          <a:p>
            <a:endParaRPr lang="en-US" dirty="0"/>
          </a:p>
        </p:txBody>
      </p:sp>
      <p:sp>
        <p:nvSpPr>
          <p:cNvPr id="7" name="Footer Placeholder 6"/>
          <p:cNvSpPr>
            <a:spLocks noGrp="1"/>
          </p:cNvSpPr>
          <p:nvPr>
            <p:ph type="ftr" sz="quarter" idx="11"/>
          </p:nvPr>
        </p:nvSpPr>
        <p:spPr>
          <a:xfrm>
            <a:off x="3124200" y="6399213"/>
            <a:ext cx="2895600" cy="457200"/>
          </a:xfrm>
        </p:spPr>
        <p:txBody>
          <a:bodyPr/>
          <a:lstStyle>
            <a:lvl1pPr>
              <a:defRPr/>
            </a:lvl1pPr>
          </a:lstStyle>
          <a:p>
            <a:endParaRPr lang="en-US" dirty="0"/>
          </a:p>
        </p:txBody>
      </p:sp>
      <p:sp>
        <p:nvSpPr>
          <p:cNvPr id="8" name="Slide Number Placeholder 7"/>
          <p:cNvSpPr>
            <a:spLocks noGrp="1"/>
          </p:cNvSpPr>
          <p:nvPr>
            <p:ph type="sldNum" sz="quarter" idx="12"/>
          </p:nvPr>
        </p:nvSpPr>
        <p:spPr>
          <a:xfrm>
            <a:off x="6553200" y="6399213"/>
            <a:ext cx="1905000" cy="457200"/>
          </a:xfrm>
        </p:spPr>
        <p:txBody>
          <a:bodyPr/>
          <a:lstStyle>
            <a:lvl1pPr>
              <a:defRPr/>
            </a:lvl1pPr>
          </a:lstStyle>
          <a:p>
            <a:fld id="{1284FFD3-DD07-4F4D-8E89-C9F83484C0DE}"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endParaRPr lang="en-US" dirty="0"/>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dirty="0"/>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4B1C6A99-C2BF-4A76-8103-37FEBBD7BBC6}"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ftr="0" dt="0"/>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chart" Target="../charts/chart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Microsoft_Office_Excel_97-2003_Worksheet1.xls"/><Relationship Id="rId5" Type="http://schemas.openxmlformats.org/officeDocument/2006/relationships/chart" Target="../charts/char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Microsoft_Office_Excel_97-2003_Worksheet2.xls"/><Relationship Id="rId5" Type="http://schemas.openxmlformats.org/officeDocument/2006/relationships/chart" Target="../charts/chart3.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Office_Excel_Worksheet1.xlsx"/><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Office_Excel_Worksheet2.xlsx"/><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Office_Excel_Worksheet3.xlsx"/><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Office_Excel_Worksheet4.xlsx"/><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Office_Excel_Worksheet5.xlsx"/><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package" Target="../embeddings/Microsoft_Office_Excel_Worksheet6.xlsx"/></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package" Target="../embeddings/Microsoft_Office_Excel_Worksheet7.xlsx"/></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package" Target="../embeddings/Microsoft_Office_Excel_Worksheet8.xlsx"/><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38.xml.rels><?xml version="1.0" encoding="UTF-8" standalone="yes"?>
<Relationships xmlns="http://schemas.openxmlformats.org/package/2006/relationships"><Relationship Id="rId3" Type="http://schemas.openxmlformats.org/officeDocument/2006/relationships/package" Target="../embeddings/Microsoft_Office_Excel_Worksheet9.xlsx"/><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16.jpeg"/></Relationships>
</file>

<file path=ppt/slides/_rels/slide39.xml.rels><?xml version="1.0" encoding="UTF-8" standalone="yes"?>
<Relationships xmlns="http://schemas.openxmlformats.org/package/2006/relationships"><Relationship Id="rId3" Type="http://schemas.openxmlformats.org/officeDocument/2006/relationships/package" Target="../embeddings/Microsoft_Office_Excel_Worksheet10.xlsx"/><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40.xml.rels><?xml version="1.0" encoding="UTF-8" standalone="yes"?>
<Relationships xmlns="http://schemas.openxmlformats.org/package/2006/relationships"><Relationship Id="rId3" Type="http://schemas.openxmlformats.org/officeDocument/2006/relationships/package" Target="../embeddings/Microsoft_Office_Excel_Worksheet11.xlsx"/><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41.xml.rels><?xml version="1.0" encoding="UTF-8" standalone="yes"?>
<Relationships xmlns="http://schemas.openxmlformats.org/package/2006/relationships"><Relationship Id="rId3" Type="http://schemas.openxmlformats.org/officeDocument/2006/relationships/package" Target="../embeddings/Microsoft_Office_Excel_Worksheet12.xlsx"/><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42.xml.rels><?xml version="1.0" encoding="UTF-8" standalone="yes"?>
<Relationships xmlns="http://schemas.openxmlformats.org/package/2006/relationships"><Relationship Id="rId3" Type="http://schemas.openxmlformats.org/officeDocument/2006/relationships/package" Target="../embeddings/Microsoft_Office_Excel_Worksheet13.xlsx"/><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43.xml.rels><?xml version="1.0" encoding="UTF-8" standalone="yes"?>
<Relationships xmlns="http://schemas.openxmlformats.org/package/2006/relationships"><Relationship Id="rId3" Type="http://schemas.openxmlformats.org/officeDocument/2006/relationships/package" Target="../embeddings/Microsoft_Office_Excel_Worksheet14.xlsx"/><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44.xml.rels><?xml version="1.0" encoding="UTF-8" standalone="yes"?>
<Relationships xmlns="http://schemas.openxmlformats.org/package/2006/relationships"><Relationship Id="rId3" Type="http://schemas.openxmlformats.org/officeDocument/2006/relationships/package" Target="../embeddings/Microsoft_Office_Excel_Worksheet15.xlsx"/><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package" Target="../embeddings/Microsoft_Office_Excel_Worksheet16.xlsx"/><Relationship Id="rId2" Type="http://schemas.openxmlformats.org/officeDocument/2006/relationships/slideLayout" Target="../slideLayouts/slideLayout7.xml"/><Relationship Id="rId1" Type="http://schemas.openxmlformats.org/officeDocument/2006/relationships/vmlDrawing" Target="../drawings/vmlDrawing18.vml"/></Relationships>
</file>

<file path=ppt/slides/_rels/slide47.xml.rels><?xml version="1.0" encoding="UTF-8" standalone="yes"?>
<Relationships xmlns="http://schemas.openxmlformats.org/package/2006/relationships"><Relationship Id="rId3" Type="http://schemas.openxmlformats.org/officeDocument/2006/relationships/package" Target="../embeddings/Microsoft_Office_Excel_Worksheet17.xlsx"/><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48.xml.rels><?xml version="1.0" encoding="UTF-8" standalone="yes"?>
<Relationships xmlns="http://schemas.openxmlformats.org/package/2006/relationships"><Relationship Id="rId3" Type="http://schemas.openxmlformats.org/officeDocument/2006/relationships/package" Target="../embeddings/Microsoft_Office_Excel_Worksheet18.xlsx"/><Relationship Id="rId2" Type="http://schemas.openxmlformats.org/officeDocument/2006/relationships/slideLayout" Target="../slideLayouts/slideLayout7.xml"/><Relationship Id="rId1" Type="http://schemas.openxmlformats.org/officeDocument/2006/relationships/vmlDrawing" Target="../drawings/vmlDrawing20.v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package" Target="../embeddings/Microsoft_Office_Excel_Worksheet19.xlsx"/></Relationships>
</file>

<file path=ppt/slides/_rels/slide50.xml.rels><?xml version="1.0" encoding="UTF-8" standalone="yes"?>
<Relationships xmlns="http://schemas.openxmlformats.org/package/2006/relationships"><Relationship Id="rId3" Type="http://schemas.openxmlformats.org/officeDocument/2006/relationships/package" Target="../embeddings/Microsoft_Office_Excel_Worksheet20.xlsx"/><Relationship Id="rId2" Type="http://schemas.openxmlformats.org/officeDocument/2006/relationships/slideLayout" Target="../slideLayouts/slideLayout7.xml"/><Relationship Id="rId1" Type="http://schemas.openxmlformats.org/officeDocument/2006/relationships/vmlDrawing" Target="../drawings/vmlDrawing22.v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package" Target="../embeddings/Microsoft_Office_Excel_Worksheet21.xlsx"/><Relationship Id="rId2" Type="http://schemas.openxmlformats.org/officeDocument/2006/relationships/slideLayout" Target="../slideLayouts/slideLayout7.xml"/><Relationship Id="rId1" Type="http://schemas.openxmlformats.org/officeDocument/2006/relationships/vmlDrawing" Target="../drawings/vmlDrawing23.vml"/></Relationships>
</file>

<file path=ppt/slides/_rels/slide5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package" Target="../embeddings/Microsoft_Office_Excel_Worksheet22.xlsx"/><Relationship Id="rId2" Type="http://schemas.openxmlformats.org/officeDocument/2006/relationships/slideLayout" Target="../slideLayouts/slideLayout7.xml"/><Relationship Id="rId1" Type="http://schemas.openxmlformats.org/officeDocument/2006/relationships/vmlDrawing" Target="../drawings/vmlDrawing24.vml"/></Relationships>
</file>

<file path=ppt/slides/_rels/slide5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228600" y="1905001"/>
            <a:ext cx="8686800" cy="3962400"/>
          </a:xfrm>
        </p:spPr>
        <p:txBody>
          <a:bodyPr>
            <a:noAutofit/>
          </a:bodyPr>
          <a:lstStyle/>
          <a:p>
            <a:pPr algn="ctr">
              <a:buNone/>
            </a:pPr>
            <a:r>
              <a:rPr lang="en-US" sz="7200" b="1" dirty="0" smtClean="0">
                <a:effectLst>
                  <a:outerShdw blurRad="38100" dist="38100" dir="2700000" algn="tl">
                    <a:srgbClr val="000000">
                      <a:alpha val="43137"/>
                    </a:srgbClr>
                  </a:outerShdw>
                </a:effectLst>
                <a:latin typeface="Garamond" pitchFamily="18" charset="0"/>
              </a:rPr>
              <a:t>Budget Highlights</a:t>
            </a:r>
          </a:p>
          <a:p>
            <a:pPr algn="ctr">
              <a:buNone/>
            </a:pPr>
            <a:r>
              <a:rPr lang="en-US" sz="7200" b="1" dirty="0" smtClean="0">
                <a:solidFill>
                  <a:schemeClr val="accent2">
                    <a:lumMod val="60000"/>
                    <a:lumOff val="40000"/>
                  </a:schemeClr>
                </a:solidFill>
                <a:effectLst>
                  <a:outerShdw blurRad="38100" dist="38100" dir="2700000" algn="tl">
                    <a:srgbClr val="000000">
                      <a:alpha val="43137"/>
                    </a:srgbClr>
                  </a:outerShdw>
                </a:effectLst>
                <a:latin typeface="Garamond" pitchFamily="18" charset="0"/>
              </a:rPr>
              <a:t>$ 81.5 million</a:t>
            </a:r>
            <a:endParaRPr lang="en-US" sz="7200" b="1" dirty="0">
              <a:solidFill>
                <a:schemeClr val="accent2">
                  <a:lumMod val="60000"/>
                  <a:lumOff val="40000"/>
                </a:schemeClr>
              </a:solidFill>
              <a:effectLst>
                <a:outerShdw blurRad="38100" dist="38100" dir="2700000" algn="tl">
                  <a:srgbClr val="000000">
                    <a:alpha val="43137"/>
                  </a:srgbClr>
                </a:outerShdw>
              </a:effectLst>
              <a:latin typeface="Garamond" pitchFamily="18" charset="0"/>
            </a:endParaRPr>
          </a:p>
        </p:txBody>
      </p:sp>
      <p:sp>
        <p:nvSpPr>
          <p:cNvPr id="7" name="TextBox 6"/>
          <p:cNvSpPr txBox="1"/>
          <p:nvPr/>
        </p:nvSpPr>
        <p:spPr>
          <a:xfrm>
            <a:off x="0" y="228600"/>
            <a:ext cx="9144000" cy="1323439"/>
          </a:xfrm>
          <a:prstGeom prst="rect">
            <a:avLst/>
          </a:prstGeom>
          <a:noFill/>
        </p:spPr>
        <p:txBody>
          <a:bodyPr wrap="square" rtlCol="0">
            <a:spAutoFit/>
          </a:bodyPr>
          <a:lstStyle/>
          <a:p>
            <a:pPr algn="ctr"/>
            <a:r>
              <a:rPr lang="en-US" sz="6000" b="1" dirty="0" smtClean="0">
                <a:solidFill>
                  <a:schemeClr val="accent2">
                    <a:lumMod val="60000"/>
                    <a:lumOff val="40000"/>
                  </a:schemeClr>
                </a:solidFill>
                <a:effectLst>
                  <a:outerShdw blurRad="38100" dist="38100" dir="2700000" algn="tl">
                    <a:srgbClr val="000000">
                      <a:alpha val="43137"/>
                    </a:srgbClr>
                  </a:outerShdw>
                </a:effectLst>
                <a:latin typeface="Garamond" pitchFamily="18" charset="0"/>
              </a:rPr>
              <a:t>Fiscal Year 2012/13</a:t>
            </a:r>
          </a:p>
          <a:p>
            <a:endParaRPr lang="en-US" dirty="0"/>
          </a:p>
        </p:txBody>
      </p:sp>
      <p:cxnSp>
        <p:nvCxnSpPr>
          <p:cNvPr id="10" name="Straight Connector 9"/>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pic>
        <p:nvPicPr>
          <p:cNvPr id="27" name="Picture 6" descr="invert bw"/>
          <p:cNvPicPr>
            <a:picLocks noChangeAspect="1" noChangeArrowheads="1"/>
          </p:cNvPicPr>
          <p:nvPr/>
        </p:nvPicPr>
        <p:blipFill>
          <a:blip r:embed="rId3" cstate="print">
            <a:clrChange>
              <a:clrFrom>
                <a:srgbClr val="0C0C0C"/>
              </a:clrFrom>
              <a:clrTo>
                <a:srgbClr val="0C0C0C">
                  <a:alpha val="0"/>
                </a:srgbClr>
              </a:clrTo>
            </a:clrChange>
          </a:blip>
          <a:srcRect/>
          <a:stretch>
            <a:fillRect/>
          </a:stretch>
        </p:blipFill>
        <p:spPr bwMode="auto">
          <a:xfrm>
            <a:off x="2743200" y="4495800"/>
            <a:ext cx="3754668" cy="1984375"/>
          </a:xfrm>
          <a:prstGeom prst="rect">
            <a:avLst/>
          </a:prstGeom>
          <a:noFill/>
        </p:spPr>
      </p:pic>
      <p:sp>
        <p:nvSpPr>
          <p:cNvPr id="8" name="Slide Number Placeholder 7"/>
          <p:cNvSpPr>
            <a:spLocks noGrp="1"/>
          </p:cNvSpPr>
          <p:nvPr>
            <p:ph type="sldNum" sz="quarter" idx="12"/>
          </p:nvPr>
        </p:nvSpPr>
        <p:spPr/>
        <p:txBody>
          <a:bodyPr/>
          <a:lstStyle/>
          <a:p>
            <a:fld id="{DFB9B2EE-DA42-487F-BA2F-9CCA8600FCD1}"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8763000" cy="5867400"/>
          </a:xfrm>
        </p:spPr>
        <p:txBody>
          <a:bodyPr>
            <a:normAutofit/>
          </a:bodyPr>
          <a:lstStyle/>
          <a:p>
            <a:pPr algn="ctr">
              <a:buNone/>
            </a:pPr>
            <a:r>
              <a:rPr lang="en-US" sz="3600" b="1" dirty="0" smtClean="0">
                <a:solidFill>
                  <a:srgbClr val="FFC000"/>
                </a:solidFill>
                <a:latin typeface="Garamond" pitchFamily="18" charset="0"/>
              </a:rPr>
              <a:t>FY  2012/13 Balanced Budget</a:t>
            </a:r>
          </a:p>
          <a:p>
            <a:pPr algn="ctr">
              <a:buNone/>
            </a:pPr>
            <a:endParaRPr lang="en-US" sz="3200" b="1" dirty="0" smtClean="0">
              <a:solidFill>
                <a:srgbClr val="FFC000"/>
              </a:solidFill>
              <a:latin typeface="Garamond" pitchFamily="18" charset="0"/>
            </a:endParaRPr>
          </a:p>
          <a:p>
            <a:pPr>
              <a:buNone/>
            </a:pPr>
            <a:r>
              <a:rPr lang="en-US" sz="2800" b="1" dirty="0" smtClean="0">
                <a:latin typeface="Garamond" pitchFamily="18" charset="0"/>
              </a:rPr>
              <a:t>“</a:t>
            </a:r>
            <a:r>
              <a:rPr lang="en-US" sz="2800" b="1" u="sng" dirty="0" smtClean="0">
                <a:latin typeface="Garamond" pitchFamily="18" charset="0"/>
              </a:rPr>
              <a:t>Stays the course</a:t>
            </a:r>
            <a:r>
              <a:rPr lang="en-US" sz="2800" b="1" dirty="0" smtClean="0">
                <a:latin typeface="Garamond" pitchFamily="18" charset="0"/>
              </a:rPr>
              <a:t>” and “f</a:t>
            </a:r>
            <a:r>
              <a:rPr lang="en-US" sz="2800" b="1" u="sng" dirty="0" smtClean="0">
                <a:latin typeface="Garamond" pitchFamily="18" charset="0"/>
              </a:rPr>
              <a:t>ollows the financial plan</a:t>
            </a:r>
            <a:r>
              <a:rPr lang="en-US" sz="2800" b="1" dirty="0" smtClean="0">
                <a:latin typeface="Garamond" pitchFamily="18" charset="0"/>
              </a:rPr>
              <a:t>” </a:t>
            </a:r>
          </a:p>
          <a:p>
            <a:pPr>
              <a:buNone/>
            </a:pPr>
            <a:r>
              <a:rPr lang="en-US" sz="2800" b="1" dirty="0" smtClean="0">
                <a:latin typeface="Garamond" pitchFamily="18" charset="0"/>
              </a:rPr>
              <a:t>we established several years ago and </a:t>
            </a:r>
            <a:r>
              <a:rPr lang="en-US" sz="2800" b="1" dirty="0" smtClean="0">
                <a:solidFill>
                  <a:srgbClr val="FFFFFF"/>
                </a:solidFill>
                <a:latin typeface="Garamond" pitchFamily="18" charset="0"/>
              </a:rPr>
              <a:t>continues our history of:</a:t>
            </a:r>
          </a:p>
          <a:p>
            <a:pPr marL="914400" lvl="2" indent="-457200">
              <a:lnSpc>
                <a:spcPct val="80000"/>
              </a:lnSpc>
              <a:buClr>
                <a:schemeClr val="accent6"/>
              </a:buClr>
              <a:buNone/>
            </a:pPr>
            <a:endParaRPr lang="en-US" sz="2800" b="1" dirty="0" smtClean="0">
              <a:solidFill>
                <a:srgbClr val="FFFFFF"/>
              </a:solidFill>
              <a:latin typeface="Garamond" pitchFamily="18" charset="0"/>
            </a:endParaRPr>
          </a:p>
          <a:p>
            <a:pPr marL="914400" lvl="2" indent="-457200">
              <a:lnSpc>
                <a:spcPct val="80000"/>
              </a:lnSpc>
              <a:buClr>
                <a:schemeClr val="accent6"/>
              </a:buClr>
              <a:buFont typeface="Wingdings" pitchFamily="2" charset="2"/>
              <a:buChar char="Ø"/>
            </a:pPr>
            <a:r>
              <a:rPr lang="en-US" sz="2800" b="1" dirty="0" smtClean="0">
                <a:solidFill>
                  <a:srgbClr val="FFFFFF"/>
                </a:solidFill>
                <a:latin typeface="Garamond" pitchFamily="18" charset="0"/>
              </a:rPr>
              <a:t>Maintaining healthy cash reserves</a:t>
            </a:r>
          </a:p>
          <a:p>
            <a:pPr marL="914400" lvl="2" indent="-457200">
              <a:lnSpc>
                <a:spcPct val="80000"/>
              </a:lnSpc>
              <a:buClr>
                <a:schemeClr val="accent6"/>
              </a:buClr>
              <a:buFont typeface="Wingdings" pitchFamily="2" charset="2"/>
              <a:buChar char="Ø"/>
            </a:pPr>
            <a:r>
              <a:rPr lang="en-US" sz="2800" b="1" dirty="0" smtClean="0">
                <a:solidFill>
                  <a:srgbClr val="FFFFFF"/>
                </a:solidFill>
                <a:latin typeface="Garamond" pitchFamily="18" charset="0"/>
              </a:rPr>
              <a:t>Significant General Fund levy growth available</a:t>
            </a:r>
          </a:p>
          <a:p>
            <a:pPr marL="914400" lvl="2" indent="-457200">
              <a:lnSpc>
                <a:spcPct val="80000"/>
              </a:lnSpc>
              <a:buClr>
                <a:schemeClr val="accent6"/>
              </a:buClr>
              <a:buFont typeface="Wingdings" pitchFamily="2" charset="2"/>
              <a:buChar char="Ø"/>
            </a:pPr>
            <a:r>
              <a:rPr lang="en-US" sz="2800" b="1" dirty="0" smtClean="0">
                <a:solidFill>
                  <a:srgbClr val="FFFFFF"/>
                </a:solidFill>
                <a:latin typeface="Garamond" pitchFamily="18" charset="0"/>
              </a:rPr>
              <a:t>Conservative spending</a:t>
            </a:r>
          </a:p>
          <a:p>
            <a:pPr marL="914400" lvl="2" indent="-457200">
              <a:lnSpc>
                <a:spcPct val="80000"/>
              </a:lnSpc>
              <a:buClr>
                <a:schemeClr val="accent6"/>
              </a:buClr>
              <a:buFont typeface="Wingdings" pitchFamily="2" charset="2"/>
              <a:buChar char="Ø"/>
            </a:pPr>
            <a:r>
              <a:rPr lang="en-US" sz="2800" b="1" dirty="0" smtClean="0">
                <a:solidFill>
                  <a:srgbClr val="FFFFFF"/>
                </a:solidFill>
                <a:latin typeface="Garamond" pitchFamily="18" charset="0"/>
              </a:rPr>
              <a:t>Stable revenue streams </a:t>
            </a:r>
          </a:p>
          <a:p>
            <a:pPr marL="914400" lvl="2" indent="-457200">
              <a:lnSpc>
                <a:spcPct val="80000"/>
              </a:lnSpc>
              <a:buClr>
                <a:schemeClr val="accent6"/>
              </a:buClr>
              <a:buFont typeface="Wingdings" pitchFamily="2" charset="2"/>
              <a:buChar char="Ø"/>
            </a:pPr>
            <a:r>
              <a:rPr lang="en-US" sz="2800" b="1" dirty="0" smtClean="0">
                <a:solidFill>
                  <a:srgbClr val="FFFFFF"/>
                </a:solidFill>
                <a:latin typeface="Garamond" pitchFamily="18" charset="0"/>
              </a:rPr>
              <a:t>Strong fiscal planning and adherence to fiscal policies</a:t>
            </a:r>
          </a:p>
          <a:p>
            <a:endParaRPr lang="en-US" dirty="0"/>
          </a:p>
        </p:txBody>
      </p:sp>
      <p:sp>
        <p:nvSpPr>
          <p:cNvPr id="4" name="Slide Number Placeholder 3"/>
          <p:cNvSpPr>
            <a:spLocks noGrp="1"/>
          </p:cNvSpPr>
          <p:nvPr>
            <p:ph type="sldNum" sz="quarter" idx="12"/>
          </p:nvPr>
        </p:nvSpPr>
        <p:spPr/>
        <p:txBody>
          <a:bodyPr/>
          <a:lstStyle/>
          <a:p>
            <a:fld id="{DFB9B2EE-DA42-487F-BA2F-9CCA8600FCD1}" type="slidenum">
              <a:rPr lang="en-US" smtClean="0"/>
              <a:pPr/>
              <a:t>2</a:t>
            </a:fld>
            <a:endParaRPr lang="en-US" dirty="0"/>
          </a:p>
        </p:txBody>
      </p:sp>
      <p:cxnSp>
        <p:nvCxnSpPr>
          <p:cNvPr id="7" name="Straight Connector 6"/>
          <p:cNvCxnSpPr/>
          <p:nvPr/>
        </p:nvCxnSpPr>
        <p:spPr>
          <a:xfrm>
            <a:off x="5334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915400" cy="6400800"/>
          </a:xfrm>
        </p:spPr>
        <p:txBody>
          <a:bodyPr>
            <a:normAutofit/>
          </a:bodyPr>
          <a:lstStyle/>
          <a:p>
            <a:pPr>
              <a:buNone/>
            </a:pPr>
            <a:r>
              <a:rPr lang="en-US" sz="3200" dirty="0" smtClean="0">
                <a:solidFill>
                  <a:srgbClr val="FFC000"/>
                </a:solidFill>
                <a:latin typeface="Garamond" pitchFamily="18" charset="0"/>
              </a:rPr>
              <a:t>As part of that plan we continue to seek the proper “balance” in </a:t>
            </a:r>
            <a:r>
              <a:rPr lang="en-US" sz="3200" dirty="0" smtClean="0">
                <a:solidFill>
                  <a:srgbClr val="00B050"/>
                </a:solidFill>
                <a:latin typeface="Garamond" pitchFamily="18" charset="0"/>
              </a:rPr>
              <a:t>three key areas:</a:t>
            </a:r>
          </a:p>
          <a:p>
            <a:endParaRPr lang="en-US" sz="2800" dirty="0" smtClean="0"/>
          </a:p>
          <a:p>
            <a:pPr lvl="3">
              <a:buNone/>
            </a:pPr>
            <a:r>
              <a:rPr lang="en-US" dirty="0" smtClean="0">
                <a:solidFill>
                  <a:srgbClr val="FFC000"/>
                </a:solidFill>
              </a:rPr>
              <a:t> </a:t>
            </a:r>
            <a:endParaRPr lang="en-US" dirty="0">
              <a:solidFill>
                <a:srgbClr val="FFC000"/>
              </a:solidFill>
            </a:endParaRPr>
          </a:p>
        </p:txBody>
      </p:sp>
      <p:sp>
        <p:nvSpPr>
          <p:cNvPr id="4" name="Slide Number Placeholder 3"/>
          <p:cNvSpPr>
            <a:spLocks noGrp="1"/>
          </p:cNvSpPr>
          <p:nvPr>
            <p:ph type="sldNum" sz="quarter" idx="12"/>
          </p:nvPr>
        </p:nvSpPr>
        <p:spPr/>
        <p:txBody>
          <a:bodyPr/>
          <a:lstStyle/>
          <a:p>
            <a:fld id="{DFB9B2EE-DA42-487F-BA2F-9CCA8600FCD1}" type="slidenum">
              <a:rPr lang="en-US" smtClean="0"/>
              <a:pPr/>
              <a:t>3</a:t>
            </a:fld>
            <a:endParaRPr lang="en-US" dirty="0"/>
          </a:p>
        </p:txBody>
      </p:sp>
      <p:graphicFrame>
        <p:nvGraphicFramePr>
          <p:cNvPr id="5" name="Table 4"/>
          <p:cNvGraphicFramePr>
            <a:graphicFrameLocks noGrp="1"/>
          </p:cNvGraphicFramePr>
          <p:nvPr/>
        </p:nvGraphicFramePr>
        <p:xfrm>
          <a:off x="228600" y="1295400"/>
          <a:ext cx="8763000" cy="4937760"/>
        </p:xfrm>
        <a:graphic>
          <a:graphicData uri="http://schemas.openxmlformats.org/drawingml/2006/table">
            <a:tbl>
              <a:tblPr firstRow="1" bandRow="1">
                <a:tableStyleId>{5C22544A-7EE6-4342-B048-85BDC9FD1C3A}</a:tableStyleId>
              </a:tblPr>
              <a:tblGrid>
                <a:gridCol w="3810000"/>
                <a:gridCol w="1066800"/>
                <a:gridCol w="3886200"/>
              </a:tblGrid>
              <a:tr h="1524000">
                <a:tc>
                  <a:txBody>
                    <a:bodyPr/>
                    <a:lstStyle/>
                    <a:p>
                      <a:r>
                        <a:rPr lang="en-US" sz="1800" dirty="0" smtClean="0">
                          <a:latin typeface="Garamond" pitchFamily="18" charset="0"/>
                        </a:rPr>
                        <a:t>Recognizing </a:t>
                      </a:r>
                      <a:r>
                        <a:rPr lang="en-US" sz="1800" baseline="0" dirty="0" smtClean="0">
                          <a:latin typeface="Garamond" pitchFamily="18" charset="0"/>
                        </a:rPr>
                        <a:t>the </a:t>
                      </a:r>
                      <a:r>
                        <a:rPr lang="en-US" sz="1800" dirty="0" smtClean="0">
                          <a:latin typeface="Garamond" pitchFamily="18" charset="0"/>
                        </a:rPr>
                        <a:t>need</a:t>
                      </a:r>
                      <a:r>
                        <a:rPr lang="en-US" sz="1800" baseline="0" dirty="0" smtClean="0">
                          <a:latin typeface="Garamond" pitchFamily="18" charset="0"/>
                        </a:rPr>
                        <a:t> </a:t>
                      </a:r>
                      <a:r>
                        <a:rPr lang="en-US" sz="1800" dirty="0" smtClean="0">
                          <a:latin typeface="Garamond" pitchFamily="18" charset="0"/>
                        </a:rPr>
                        <a:t>for human resources and</a:t>
                      </a:r>
                      <a:r>
                        <a:rPr lang="en-US" sz="1800" baseline="0" dirty="0" smtClean="0">
                          <a:latin typeface="Garamond" pitchFamily="18" charset="0"/>
                        </a:rPr>
                        <a:t> operating budgets to grow as the City grows. Must preserve the high quality of services our Citizens have grown to expect.   </a:t>
                      </a:r>
                      <a:endParaRPr lang="en-US" sz="1800" dirty="0" smtClean="0">
                        <a:latin typeface="Garamond" pitchFamily="18" charset="0"/>
                      </a:endParaRPr>
                    </a:p>
                    <a:p>
                      <a:endParaRPr lang="en-US" sz="1800" dirty="0">
                        <a:latin typeface="Garamond" pitchFamily="18" charset="0"/>
                      </a:endParaRPr>
                    </a:p>
                  </a:txBody>
                  <a:tcPr anchor="ctr"/>
                </a:tc>
                <a:tc>
                  <a:txBody>
                    <a:bodyPr/>
                    <a:lstStyle/>
                    <a:p>
                      <a:pPr algn="ctr"/>
                      <a:r>
                        <a:rPr lang="en-US" sz="1400" dirty="0" smtClean="0">
                          <a:latin typeface="Garamond" pitchFamily="18" charset="0"/>
                        </a:rPr>
                        <a:t>VS.</a:t>
                      </a:r>
                      <a:endParaRPr lang="en-US" sz="1400" dirty="0">
                        <a:latin typeface="Garamond" pitchFamily="18" charset="0"/>
                      </a:endParaRPr>
                    </a:p>
                  </a:txBody>
                  <a:tcPr anchor="ctr"/>
                </a:tc>
                <a:tc>
                  <a:txBody>
                    <a:bodyPr/>
                    <a:lstStyle/>
                    <a:p>
                      <a:r>
                        <a:rPr lang="en-US" sz="1800" dirty="0" smtClean="0">
                          <a:latin typeface="Garamond" pitchFamily="18" charset="0"/>
                        </a:rPr>
                        <a:t>Too conservative spending </a:t>
                      </a:r>
                      <a:r>
                        <a:rPr lang="en-US" sz="1800" baseline="0" dirty="0" smtClean="0">
                          <a:latin typeface="Garamond" pitchFamily="18" charset="0"/>
                        </a:rPr>
                        <a:t> - cannot  sustain FROZEN operating budgets long term.  May lose sight of being responsive to needs of the City.</a:t>
                      </a:r>
                      <a:r>
                        <a:rPr lang="en-US" sz="1800" dirty="0" smtClean="0">
                          <a:latin typeface="Garamond" pitchFamily="18" charset="0"/>
                        </a:rPr>
                        <a:t> </a:t>
                      </a:r>
                      <a:endParaRPr lang="en-US" sz="1800" dirty="0">
                        <a:latin typeface="Garamond" pitchFamily="18" charset="0"/>
                      </a:endParaRPr>
                    </a:p>
                  </a:txBody>
                  <a:tcPr anchor="ctr"/>
                </a:tc>
              </a:tr>
              <a:tr h="13716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Garamond" pitchFamily="18" charset="0"/>
                        </a:rPr>
                        <a:t>Funding an aggressive CIP program needed to support our growing community with quality amenities, and as a result, accepting that </a:t>
                      </a:r>
                      <a:r>
                        <a:rPr lang="en-US" sz="1800" baseline="0" dirty="0" smtClean="0">
                          <a:latin typeface="Garamond" pitchFamily="18" charset="0"/>
                        </a:rPr>
                        <a:t>we may have a </a:t>
                      </a:r>
                      <a:r>
                        <a:rPr lang="en-US" sz="1800" dirty="0" smtClean="0">
                          <a:latin typeface="Garamond" pitchFamily="18" charset="0"/>
                        </a:rPr>
                        <a:t>higher Debt Levy Rate and Debt Margin Ratio than comparable Cities</a:t>
                      </a:r>
                    </a:p>
                    <a:p>
                      <a:r>
                        <a:rPr lang="en-US" sz="1800" dirty="0" smtClean="0">
                          <a:latin typeface="Garamond" pitchFamily="18" charset="0"/>
                        </a:rPr>
                        <a:t> </a:t>
                      </a:r>
                      <a:endParaRPr lang="en-US" sz="1800" dirty="0">
                        <a:latin typeface="Garamond" pitchFamily="18" charset="0"/>
                      </a:endParaRPr>
                    </a:p>
                  </a:txBody>
                  <a:tcPr anchor="ctr"/>
                </a:tc>
                <a:tc>
                  <a:txBody>
                    <a:bodyPr/>
                    <a:lstStyle/>
                    <a:p>
                      <a:pPr algn="ctr"/>
                      <a:r>
                        <a:rPr lang="en-US" sz="1400" b="1" dirty="0" smtClean="0">
                          <a:latin typeface="Garamond" pitchFamily="18" charset="0"/>
                        </a:rPr>
                        <a:t>VS.</a:t>
                      </a:r>
                      <a:endParaRPr lang="en-US" sz="1400" b="1" dirty="0">
                        <a:latin typeface="Garamond" pitchFamily="18" charset="0"/>
                      </a:endParaRPr>
                    </a:p>
                  </a:txBody>
                  <a:tcPr anchor="ctr"/>
                </a:tc>
                <a:tc>
                  <a:txBody>
                    <a:bodyPr/>
                    <a:lstStyle/>
                    <a:p>
                      <a:r>
                        <a:rPr lang="en-US" sz="1800" dirty="0" smtClean="0">
                          <a:latin typeface="Garamond" pitchFamily="18" charset="0"/>
                        </a:rPr>
                        <a:t>Picking an arbitrary </a:t>
                      </a:r>
                      <a:r>
                        <a:rPr lang="en-US" sz="1800" baseline="0" dirty="0" smtClean="0">
                          <a:latin typeface="Garamond" pitchFamily="18" charset="0"/>
                        </a:rPr>
                        <a:t>Debt Levy Rate or Debt Margin Ratio to live within……that may not allow the growth needed to maintain/upgrade our existing infrastructure or satisfy our future needs as a growing community     </a:t>
                      </a:r>
                      <a:endParaRPr lang="en-US" sz="1800" dirty="0">
                        <a:latin typeface="Garamond" pitchFamily="18" charset="0"/>
                      </a:endParaRPr>
                    </a:p>
                  </a:txBody>
                  <a:tcPr anchor="ctr"/>
                </a:tc>
              </a:tr>
              <a:tr h="990600">
                <a:tc>
                  <a:txBody>
                    <a:bodyPr/>
                    <a:lstStyle/>
                    <a:p>
                      <a:r>
                        <a:rPr lang="en-US" sz="1800" dirty="0" smtClean="0">
                          <a:latin typeface="Garamond" pitchFamily="18" charset="0"/>
                        </a:rPr>
                        <a:t>Making difficult decisions of increasing</a:t>
                      </a:r>
                      <a:r>
                        <a:rPr lang="en-US" sz="1800" baseline="0" dirty="0" smtClean="0">
                          <a:latin typeface="Garamond" pitchFamily="18" charset="0"/>
                        </a:rPr>
                        <a:t> revenues through taxes and user fees “incrementally” to “pay as you go” as our costs increase </a:t>
                      </a:r>
                      <a:endParaRPr lang="en-US" sz="1800" dirty="0">
                        <a:latin typeface="Garamond" pitchFamily="18" charset="0"/>
                      </a:endParaRPr>
                    </a:p>
                  </a:txBody>
                  <a:tcPr anchor="ctr">
                    <a:solidFill>
                      <a:schemeClr val="tx2">
                        <a:lumMod val="75000"/>
                      </a:schemeClr>
                    </a:solidFill>
                  </a:tcPr>
                </a:tc>
                <a:tc>
                  <a:txBody>
                    <a:bodyPr/>
                    <a:lstStyle/>
                    <a:p>
                      <a:pPr algn="ctr"/>
                      <a:r>
                        <a:rPr lang="en-US" sz="1400" b="1" dirty="0" smtClean="0">
                          <a:latin typeface="Garamond" pitchFamily="18" charset="0"/>
                        </a:rPr>
                        <a:t>VS.</a:t>
                      </a:r>
                      <a:endParaRPr lang="en-US" sz="1400" b="1" dirty="0">
                        <a:latin typeface="Garamond" pitchFamily="18" charset="0"/>
                      </a:endParaRPr>
                    </a:p>
                  </a:txBody>
                  <a:tcPr anchor="ctr">
                    <a:solidFill>
                      <a:schemeClr val="tx2">
                        <a:lumMod val="75000"/>
                      </a:schemeClr>
                    </a:solidFill>
                  </a:tcPr>
                </a:tc>
                <a:tc>
                  <a:txBody>
                    <a:bodyPr/>
                    <a:lstStyle/>
                    <a:p>
                      <a:r>
                        <a:rPr lang="en-US" sz="1800" dirty="0" smtClean="0">
                          <a:latin typeface="Garamond" pitchFamily="18" charset="0"/>
                        </a:rPr>
                        <a:t>Deferring</a:t>
                      </a:r>
                      <a:r>
                        <a:rPr lang="en-US" sz="1800" baseline="0" dirty="0" smtClean="0">
                          <a:latin typeface="Garamond" pitchFamily="18" charset="0"/>
                        </a:rPr>
                        <a:t> or holding off on raising fees and taxes and later having to “spike” the rates to balance the budget</a:t>
                      </a:r>
                      <a:endParaRPr lang="en-US" sz="1800" dirty="0">
                        <a:latin typeface="Garamond" pitchFamily="18" charset="0"/>
                      </a:endParaRPr>
                    </a:p>
                  </a:txBody>
                  <a:tcPr anchor="ctr">
                    <a:solidFill>
                      <a:schemeClr val="tx2">
                        <a:lumMod val="75000"/>
                      </a:schemeClr>
                    </a:solid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1524000"/>
          </a:xfrm>
        </p:spPr>
        <p:txBody>
          <a:bodyPr>
            <a:normAutofit/>
          </a:bodyPr>
          <a:lstStyle/>
          <a:p>
            <a:r>
              <a:rPr lang="en-US" sz="2800" b="1" dirty="0" smtClean="0">
                <a:solidFill>
                  <a:srgbClr val="FFC000"/>
                </a:solidFill>
                <a:latin typeface="Garamond" pitchFamily="18" charset="0"/>
              </a:rPr>
              <a:t>We recommend a balance within those three key areas by:</a:t>
            </a:r>
            <a:r>
              <a:rPr lang="en-US" sz="2800" b="1" dirty="0" smtClean="0">
                <a:latin typeface="Garamond" pitchFamily="18" charset="0"/>
              </a:rPr>
              <a:t>  </a:t>
            </a:r>
            <a:endParaRPr lang="en-US" sz="2800" b="1" dirty="0">
              <a:latin typeface="Garamond" pitchFamily="18" charset="0"/>
            </a:endParaRPr>
          </a:p>
        </p:txBody>
      </p:sp>
      <p:sp>
        <p:nvSpPr>
          <p:cNvPr id="3" name="Content Placeholder 2"/>
          <p:cNvSpPr>
            <a:spLocks noGrp="1"/>
          </p:cNvSpPr>
          <p:nvPr>
            <p:ph idx="1"/>
          </p:nvPr>
        </p:nvSpPr>
        <p:spPr>
          <a:xfrm>
            <a:off x="381000" y="990600"/>
            <a:ext cx="8458200" cy="4800600"/>
          </a:xfrm>
        </p:spPr>
        <p:txBody>
          <a:bodyPr>
            <a:normAutofit lnSpcReduction="10000"/>
          </a:bodyPr>
          <a:lstStyle/>
          <a:p>
            <a:pPr>
              <a:buNone/>
            </a:pPr>
            <a:r>
              <a:rPr lang="en-US" sz="2400" b="1" dirty="0" smtClean="0">
                <a:solidFill>
                  <a:srgbClr val="00B050"/>
                </a:solidFill>
                <a:latin typeface="Garamond" pitchFamily="18" charset="0"/>
              </a:rPr>
              <a:t>1)  </a:t>
            </a:r>
            <a:r>
              <a:rPr lang="en-US" sz="2400" b="1" u="sng" dirty="0" smtClean="0">
                <a:solidFill>
                  <a:srgbClr val="00B050"/>
                </a:solidFill>
                <a:latin typeface="Garamond" pitchFamily="18" charset="0"/>
              </a:rPr>
              <a:t>Continuing our conservative spending:</a:t>
            </a:r>
          </a:p>
          <a:p>
            <a:pPr lvl="1"/>
            <a:endParaRPr lang="en-US" sz="1600" dirty="0" smtClean="0">
              <a:latin typeface="Garamond" pitchFamily="18" charset="0"/>
            </a:endParaRPr>
          </a:p>
          <a:p>
            <a:pPr lvl="1"/>
            <a:r>
              <a:rPr lang="en-US" sz="2000" b="1" dirty="0" smtClean="0">
                <a:latin typeface="Garamond" pitchFamily="18" charset="0"/>
              </a:rPr>
              <a:t>We recognize the need in several areas to add personnel and increase corresponding operating costs as the City continues to grow</a:t>
            </a:r>
          </a:p>
          <a:p>
            <a:pPr lvl="1"/>
            <a:endParaRPr lang="en-US" sz="2000" b="1" dirty="0" smtClean="0">
              <a:latin typeface="Garamond" pitchFamily="18" charset="0"/>
            </a:endParaRPr>
          </a:p>
          <a:p>
            <a:pPr lvl="1"/>
            <a:r>
              <a:rPr lang="en-US" sz="2000" b="1" dirty="0" smtClean="0">
                <a:latin typeface="Garamond" pitchFamily="18" charset="0"/>
              </a:rPr>
              <a:t>But find it prudent to wait for the outcome of Governor’s Commercial Property Tax Rollback proposal and potential capping of future growth from  property tax revenue.</a:t>
            </a:r>
          </a:p>
          <a:p>
            <a:pPr lvl="1"/>
            <a:endParaRPr lang="en-US" sz="2000" b="1" dirty="0" smtClean="0">
              <a:latin typeface="Garamond" pitchFamily="18" charset="0"/>
            </a:endParaRPr>
          </a:p>
          <a:p>
            <a:pPr lvl="2">
              <a:buNone/>
            </a:pPr>
            <a:r>
              <a:rPr lang="en-US" sz="2000" b="1" dirty="0" smtClean="0">
                <a:solidFill>
                  <a:srgbClr val="FFC000"/>
                </a:solidFill>
                <a:latin typeface="Garamond" pitchFamily="18" charset="0"/>
              </a:rPr>
              <a:t>Impact: </a:t>
            </a:r>
          </a:p>
          <a:p>
            <a:pPr lvl="1"/>
            <a:r>
              <a:rPr lang="en-US" sz="2000" b="1" dirty="0" smtClean="0">
                <a:latin typeface="Garamond" pitchFamily="18" charset="0"/>
              </a:rPr>
              <a:t>Most operating budgets continue to be frozen, but adequately fund all current City services and public safety operations</a:t>
            </a:r>
          </a:p>
          <a:p>
            <a:pPr lvl="1">
              <a:buNone/>
            </a:pPr>
            <a:endParaRPr lang="en-US" sz="2000" b="1" dirty="0" smtClean="0">
              <a:latin typeface="Garamond" pitchFamily="18" charset="0"/>
            </a:endParaRPr>
          </a:p>
          <a:p>
            <a:pPr lvl="1"/>
            <a:r>
              <a:rPr lang="en-US" sz="2000" b="1" dirty="0" smtClean="0">
                <a:latin typeface="Garamond" pitchFamily="18" charset="0"/>
              </a:rPr>
              <a:t>Recommend deferring the Fire Chief’s staffing plan to future years</a:t>
            </a:r>
          </a:p>
          <a:p>
            <a:endParaRPr lang="en-US" sz="2400" dirty="0"/>
          </a:p>
        </p:txBody>
      </p:sp>
      <p:sp>
        <p:nvSpPr>
          <p:cNvPr id="4" name="Slide Number Placeholder 3"/>
          <p:cNvSpPr>
            <a:spLocks noGrp="1"/>
          </p:cNvSpPr>
          <p:nvPr>
            <p:ph type="sldNum" sz="quarter" idx="12"/>
          </p:nvPr>
        </p:nvSpPr>
        <p:spPr/>
        <p:txBody>
          <a:bodyPr/>
          <a:lstStyle/>
          <a:p>
            <a:fld id="{DFB9B2EE-DA42-487F-BA2F-9CCA8600FCD1}" type="slidenum">
              <a:rPr lang="en-US" smtClean="0"/>
              <a:pPr/>
              <a:t>4</a:t>
            </a:fld>
            <a:endParaRPr lang="en-US" dirty="0"/>
          </a:p>
        </p:txBody>
      </p:sp>
      <p:cxnSp>
        <p:nvCxnSpPr>
          <p:cNvPr id="5" name="Straight Connector 4"/>
          <p:cNvCxnSpPr/>
          <p:nvPr/>
        </p:nvCxnSpPr>
        <p:spPr>
          <a:xfrm>
            <a:off x="381000" y="7620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066800"/>
          </a:xfrm>
        </p:spPr>
        <p:txBody>
          <a:bodyPr>
            <a:normAutofit/>
          </a:bodyPr>
          <a:lstStyle/>
          <a:p>
            <a:r>
              <a:rPr lang="en-US" sz="2800" b="1" dirty="0" smtClean="0">
                <a:solidFill>
                  <a:srgbClr val="FFC000"/>
                </a:solidFill>
                <a:latin typeface="Garamond" pitchFamily="18" charset="0"/>
              </a:rPr>
              <a:t>Recommended balance of three key areas </a:t>
            </a:r>
            <a:r>
              <a:rPr lang="en-US" sz="1800" b="1" dirty="0" smtClean="0">
                <a:solidFill>
                  <a:srgbClr val="FFC000"/>
                </a:solidFill>
                <a:latin typeface="Garamond" pitchFamily="18" charset="0"/>
              </a:rPr>
              <a:t>continued</a:t>
            </a:r>
            <a:r>
              <a:rPr lang="en-US" sz="2800" b="1" dirty="0" smtClean="0">
                <a:solidFill>
                  <a:srgbClr val="FFC000"/>
                </a:solidFill>
                <a:latin typeface="Garamond" pitchFamily="18" charset="0"/>
              </a:rPr>
              <a:t>: </a:t>
            </a:r>
            <a:endParaRPr lang="en-US" sz="2800" dirty="0">
              <a:solidFill>
                <a:srgbClr val="FFC000"/>
              </a:solidFill>
              <a:latin typeface="Garamond" pitchFamily="18" charset="0"/>
            </a:endParaRPr>
          </a:p>
        </p:txBody>
      </p:sp>
      <p:sp>
        <p:nvSpPr>
          <p:cNvPr id="3" name="Content Placeholder 2"/>
          <p:cNvSpPr>
            <a:spLocks noGrp="1"/>
          </p:cNvSpPr>
          <p:nvPr>
            <p:ph idx="1"/>
          </p:nvPr>
        </p:nvSpPr>
        <p:spPr>
          <a:xfrm>
            <a:off x="0" y="1295400"/>
            <a:ext cx="9144000" cy="5668963"/>
          </a:xfrm>
        </p:spPr>
        <p:txBody>
          <a:bodyPr>
            <a:normAutofit/>
          </a:bodyPr>
          <a:lstStyle/>
          <a:p>
            <a:pPr>
              <a:buNone/>
            </a:pPr>
            <a:r>
              <a:rPr lang="en-US" sz="2400" b="1" dirty="0" smtClean="0">
                <a:solidFill>
                  <a:srgbClr val="00B050"/>
                </a:solidFill>
                <a:latin typeface="Garamond" pitchFamily="18" charset="0"/>
              </a:rPr>
              <a:t>2) </a:t>
            </a:r>
            <a:r>
              <a:rPr lang="en-US" sz="2400" b="1" u="sng" dirty="0" smtClean="0">
                <a:solidFill>
                  <a:srgbClr val="00B050"/>
                </a:solidFill>
                <a:latin typeface="Garamond" pitchFamily="18" charset="0"/>
              </a:rPr>
              <a:t>Funding Aggressive CIP Program previously discussed:</a:t>
            </a:r>
          </a:p>
          <a:p>
            <a:endParaRPr lang="en-US" sz="1800" b="1" u="sng" dirty="0" smtClean="0">
              <a:latin typeface="Garamond" pitchFamily="18" charset="0"/>
            </a:endParaRPr>
          </a:p>
          <a:p>
            <a:pPr lvl="1"/>
            <a:r>
              <a:rPr lang="en-US" sz="2000" b="1" dirty="0" smtClean="0">
                <a:latin typeface="Garamond" pitchFamily="18" charset="0"/>
              </a:rPr>
              <a:t>Supports our growing community’s infrastructure needs </a:t>
            </a:r>
          </a:p>
          <a:p>
            <a:pPr lvl="2">
              <a:buNone/>
            </a:pPr>
            <a:r>
              <a:rPr lang="en-US" sz="2000" b="1" dirty="0" smtClean="0">
                <a:latin typeface="Garamond" pitchFamily="18" charset="0"/>
              </a:rPr>
              <a:t>(New and existing Roads, </a:t>
            </a:r>
            <a:r>
              <a:rPr lang="en-US" sz="2000" b="1" dirty="0" err="1" smtClean="0">
                <a:latin typeface="Garamond" pitchFamily="18" charset="0"/>
              </a:rPr>
              <a:t>Stormwater</a:t>
            </a:r>
            <a:r>
              <a:rPr lang="en-US" sz="2000" b="1" dirty="0" smtClean="0">
                <a:latin typeface="Garamond" pitchFamily="18" charset="0"/>
              </a:rPr>
              <a:t> improvements, Sewer expansion)</a:t>
            </a:r>
          </a:p>
          <a:p>
            <a:pPr lvl="1">
              <a:buNone/>
            </a:pPr>
            <a:endParaRPr lang="en-US" sz="2000" b="1" dirty="0" smtClean="0">
              <a:latin typeface="Garamond" pitchFamily="18" charset="0"/>
            </a:endParaRPr>
          </a:p>
          <a:p>
            <a:pPr lvl="1"/>
            <a:r>
              <a:rPr lang="en-US" sz="2000" b="1" dirty="0" smtClean="0">
                <a:latin typeface="Garamond" pitchFamily="18" charset="0"/>
              </a:rPr>
              <a:t>Maintains and enhances our City’s Cultural and Recreation amenities (FMAS exhibits, Parks, Recreation Trails, Golf improvements etc.)</a:t>
            </a:r>
          </a:p>
          <a:p>
            <a:pPr lvl="1"/>
            <a:endParaRPr lang="en-US" sz="2000" b="1" dirty="0" smtClean="0">
              <a:latin typeface="Garamond" pitchFamily="18" charset="0"/>
            </a:endParaRPr>
          </a:p>
          <a:p>
            <a:pPr lvl="2">
              <a:buNone/>
            </a:pPr>
            <a:r>
              <a:rPr lang="en-US" sz="2000" b="1" dirty="0" smtClean="0">
                <a:solidFill>
                  <a:srgbClr val="FFC000"/>
                </a:solidFill>
                <a:latin typeface="Garamond" pitchFamily="18" charset="0"/>
              </a:rPr>
              <a:t>Impact:</a:t>
            </a:r>
          </a:p>
          <a:p>
            <a:pPr lvl="1"/>
            <a:r>
              <a:rPr lang="en-US" sz="2000" b="1" dirty="0" smtClean="0">
                <a:latin typeface="Garamond" pitchFamily="18" charset="0"/>
              </a:rPr>
              <a:t>Maintains Debt Levy Rate at $5.00 per $1,000 assessed taxable valuation</a:t>
            </a:r>
          </a:p>
          <a:p>
            <a:pPr lvl="1">
              <a:buNone/>
            </a:pPr>
            <a:endParaRPr lang="en-US" sz="2000" b="1" dirty="0" smtClean="0">
              <a:latin typeface="Garamond" pitchFamily="18" charset="0"/>
            </a:endParaRPr>
          </a:p>
          <a:p>
            <a:pPr lvl="1"/>
            <a:r>
              <a:rPr lang="en-US" sz="2000" b="1" dirty="0" smtClean="0">
                <a:latin typeface="Garamond" pitchFamily="18" charset="0"/>
              </a:rPr>
              <a:t>Maintains legal Debt Margin Ratio at approximately 75%</a:t>
            </a:r>
            <a:endParaRPr lang="en-US" sz="2000" b="1" dirty="0">
              <a:latin typeface="Garamond" pitchFamily="18" charset="0"/>
            </a:endParaRPr>
          </a:p>
        </p:txBody>
      </p:sp>
      <p:sp>
        <p:nvSpPr>
          <p:cNvPr id="4" name="Slide Number Placeholder 3"/>
          <p:cNvSpPr>
            <a:spLocks noGrp="1"/>
          </p:cNvSpPr>
          <p:nvPr>
            <p:ph type="sldNum" sz="quarter" idx="12"/>
          </p:nvPr>
        </p:nvSpPr>
        <p:spPr/>
        <p:txBody>
          <a:bodyPr/>
          <a:lstStyle/>
          <a:p>
            <a:fld id="{DFB9B2EE-DA42-487F-BA2F-9CCA8600FCD1}" type="slidenum">
              <a:rPr lang="en-US" smtClean="0"/>
              <a:pPr/>
              <a:t>5</a:t>
            </a:fld>
            <a:endParaRPr lang="en-US" dirty="0"/>
          </a:p>
        </p:txBody>
      </p:sp>
      <p:cxnSp>
        <p:nvCxnSpPr>
          <p:cNvPr id="5" name="Straight Connector 4"/>
          <p:cNvCxnSpPr/>
          <p:nvPr/>
        </p:nvCxnSpPr>
        <p:spPr>
          <a:xfrm>
            <a:off x="381000" y="1066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066800"/>
          </a:xfrm>
        </p:spPr>
        <p:txBody>
          <a:bodyPr>
            <a:normAutofit/>
          </a:bodyPr>
          <a:lstStyle/>
          <a:p>
            <a:r>
              <a:rPr lang="en-US" sz="2800" b="1" dirty="0" smtClean="0">
                <a:solidFill>
                  <a:srgbClr val="FFC000"/>
                </a:solidFill>
                <a:latin typeface="Garamond" pitchFamily="18" charset="0"/>
              </a:rPr>
              <a:t>Recommended balance of three key areas </a:t>
            </a:r>
            <a:r>
              <a:rPr lang="en-US" sz="1800" b="1" dirty="0" smtClean="0">
                <a:solidFill>
                  <a:srgbClr val="FFC000"/>
                </a:solidFill>
                <a:latin typeface="Garamond" pitchFamily="18" charset="0"/>
              </a:rPr>
              <a:t>continued</a:t>
            </a:r>
            <a:r>
              <a:rPr lang="en-US" sz="2800" b="1" dirty="0" smtClean="0">
                <a:solidFill>
                  <a:srgbClr val="FFC000"/>
                </a:solidFill>
                <a:latin typeface="Garamond" pitchFamily="18" charset="0"/>
              </a:rPr>
              <a:t>:</a:t>
            </a:r>
            <a:endParaRPr lang="en-US" sz="2800" dirty="0">
              <a:solidFill>
                <a:srgbClr val="FFC000"/>
              </a:solidFill>
              <a:latin typeface="Garamond" pitchFamily="18" charset="0"/>
            </a:endParaRPr>
          </a:p>
        </p:txBody>
      </p:sp>
      <p:sp>
        <p:nvSpPr>
          <p:cNvPr id="3" name="Content Placeholder 2"/>
          <p:cNvSpPr>
            <a:spLocks noGrp="1"/>
          </p:cNvSpPr>
          <p:nvPr>
            <p:ph idx="1"/>
          </p:nvPr>
        </p:nvSpPr>
        <p:spPr>
          <a:xfrm>
            <a:off x="0" y="990600"/>
            <a:ext cx="9144000" cy="5867400"/>
          </a:xfrm>
          <a:solidFill>
            <a:schemeClr val="bg2"/>
          </a:solidFill>
        </p:spPr>
        <p:txBody>
          <a:bodyPr>
            <a:normAutofit fontScale="85000" lnSpcReduction="20000"/>
          </a:bodyPr>
          <a:lstStyle/>
          <a:p>
            <a:pPr>
              <a:buNone/>
            </a:pPr>
            <a:r>
              <a:rPr lang="en-US" sz="2400" b="1" dirty="0" smtClean="0">
                <a:solidFill>
                  <a:srgbClr val="00B050"/>
                </a:solidFill>
                <a:latin typeface="Garamond" pitchFamily="18" charset="0"/>
              </a:rPr>
              <a:t>3)  Lastly, continuing our practice of “</a:t>
            </a:r>
            <a:r>
              <a:rPr lang="en-US" sz="2400" b="1" u="sng" dirty="0" smtClean="0">
                <a:solidFill>
                  <a:srgbClr val="00B050"/>
                </a:solidFill>
                <a:latin typeface="Garamond" pitchFamily="18" charset="0"/>
              </a:rPr>
              <a:t>raising revenues incrementally</a:t>
            </a:r>
            <a:r>
              <a:rPr lang="en-US" sz="2400" b="1" dirty="0" smtClean="0">
                <a:solidFill>
                  <a:srgbClr val="00B050"/>
                </a:solidFill>
                <a:latin typeface="Garamond" pitchFamily="18" charset="0"/>
              </a:rPr>
              <a:t>” to “ </a:t>
            </a:r>
            <a:r>
              <a:rPr lang="en-US" sz="2400" b="1" u="sng" dirty="0" smtClean="0">
                <a:solidFill>
                  <a:srgbClr val="00B050"/>
                </a:solidFill>
                <a:latin typeface="Garamond" pitchFamily="18" charset="0"/>
              </a:rPr>
              <a:t>pay as we go</a:t>
            </a:r>
            <a:r>
              <a:rPr lang="en-US" sz="2400" b="1" dirty="0" smtClean="0">
                <a:solidFill>
                  <a:srgbClr val="00B050"/>
                </a:solidFill>
                <a:latin typeface="Garamond" pitchFamily="18" charset="0"/>
              </a:rPr>
              <a:t>” as our annual costs increase:</a:t>
            </a:r>
          </a:p>
          <a:p>
            <a:pPr>
              <a:buNone/>
            </a:pPr>
            <a:endParaRPr lang="en-US" sz="1800" dirty="0" smtClean="0">
              <a:latin typeface="Garamond" pitchFamily="18" charset="0"/>
            </a:endParaRPr>
          </a:p>
          <a:p>
            <a:pPr lvl="2">
              <a:buNone/>
              <a:tabLst>
                <a:tab pos="3371850" algn="l"/>
              </a:tabLst>
            </a:pPr>
            <a:r>
              <a:rPr lang="en-US" sz="2100" b="1" dirty="0" smtClean="0">
                <a:solidFill>
                  <a:srgbClr val="FFC000"/>
                </a:solidFill>
                <a:latin typeface="Garamond" pitchFamily="18" charset="0"/>
              </a:rPr>
              <a:t>User Fees:</a:t>
            </a:r>
          </a:p>
          <a:p>
            <a:pPr lvl="1"/>
            <a:r>
              <a:rPr lang="en-US" sz="2100" b="1" dirty="0" smtClean="0">
                <a:latin typeface="Garamond" pitchFamily="18" charset="0"/>
              </a:rPr>
              <a:t>Recommend “planned” incremental increases in several Enterprise Funds’ user fees:</a:t>
            </a:r>
          </a:p>
          <a:p>
            <a:pPr lvl="2">
              <a:buClr>
                <a:srgbClr val="FFC000"/>
              </a:buClr>
              <a:buFont typeface="Wingdings" pitchFamily="2" charset="2"/>
              <a:buChar char="Ø"/>
            </a:pPr>
            <a:r>
              <a:rPr lang="en-US" sz="1900" b="1" dirty="0" smtClean="0">
                <a:latin typeface="Garamond" pitchFamily="18" charset="0"/>
              </a:rPr>
              <a:t> 3% Garbage, $.20 Sewer, $.35 </a:t>
            </a:r>
            <a:r>
              <a:rPr lang="en-US" sz="1900" b="1" dirty="0" err="1" smtClean="0">
                <a:latin typeface="Garamond" pitchFamily="18" charset="0"/>
              </a:rPr>
              <a:t>Stormwater</a:t>
            </a:r>
            <a:r>
              <a:rPr lang="en-US" sz="1900" b="1" dirty="0" smtClean="0">
                <a:latin typeface="Garamond" pitchFamily="18" charset="0"/>
              </a:rPr>
              <a:t> .  The increased user fees will continue to allow those operations to be self-sufficient and are primarily project driven.   </a:t>
            </a:r>
          </a:p>
          <a:p>
            <a:pPr lvl="2">
              <a:buNone/>
            </a:pPr>
            <a:endParaRPr lang="en-US" sz="2100" b="1" dirty="0" smtClean="0">
              <a:solidFill>
                <a:srgbClr val="FFC000"/>
              </a:solidFill>
              <a:latin typeface="Garamond" pitchFamily="18" charset="0"/>
            </a:endParaRPr>
          </a:p>
          <a:p>
            <a:pPr lvl="2">
              <a:buNone/>
            </a:pPr>
            <a:r>
              <a:rPr lang="en-US" sz="2100" b="1" dirty="0" smtClean="0">
                <a:solidFill>
                  <a:srgbClr val="FFC000"/>
                </a:solidFill>
                <a:latin typeface="Garamond" pitchFamily="18" charset="0"/>
              </a:rPr>
              <a:t>Property Taxes:</a:t>
            </a:r>
          </a:p>
          <a:p>
            <a:pPr lvl="1">
              <a:lnSpc>
                <a:spcPct val="110000"/>
              </a:lnSpc>
            </a:pPr>
            <a:r>
              <a:rPr lang="en-US" sz="2100" b="1" dirty="0" smtClean="0">
                <a:latin typeface="Garamond" pitchFamily="18" charset="0"/>
              </a:rPr>
              <a:t>We do recommend LOWERING current levy rate $.10, from $12.60 to $12.50.  </a:t>
            </a:r>
          </a:p>
          <a:p>
            <a:pPr lvl="1">
              <a:lnSpc>
                <a:spcPct val="110000"/>
              </a:lnSpc>
            </a:pPr>
            <a:r>
              <a:rPr lang="en-US" sz="2100" b="1" dirty="0" smtClean="0">
                <a:latin typeface="Garamond" pitchFamily="18" charset="0"/>
              </a:rPr>
              <a:t>However, despite the levy rate reduction, </a:t>
            </a:r>
            <a:r>
              <a:rPr lang="en-US" sz="2100" b="1" u="sng" dirty="0" smtClean="0">
                <a:latin typeface="Garamond" pitchFamily="18" charset="0"/>
              </a:rPr>
              <a:t>taxes on residential property will increase</a:t>
            </a:r>
            <a:r>
              <a:rPr lang="en-US" sz="2100" b="1" dirty="0" smtClean="0">
                <a:latin typeface="Garamond" pitchFamily="18" charset="0"/>
              </a:rPr>
              <a:t>:</a:t>
            </a:r>
          </a:p>
          <a:p>
            <a:pPr lvl="2">
              <a:lnSpc>
                <a:spcPct val="110000"/>
              </a:lnSpc>
              <a:buClr>
                <a:srgbClr val="FFC000"/>
              </a:buClr>
              <a:buFont typeface="Wingdings" pitchFamily="2" charset="2"/>
              <a:buChar char="Ø"/>
            </a:pPr>
            <a:r>
              <a:rPr lang="en-US" sz="2100" b="1" dirty="0" smtClean="0">
                <a:latin typeface="Garamond" pitchFamily="18" charset="0"/>
              </a:rPr>
              <a:t>4.58% increase in the state mandated rollback on residential property (48.53% to 50.75%); and</a:t>
            </a:r>
          </a:p>
          <a:p>
            <a:pPr lvl="2">
              <a:lnSpc>
                <a:spcPct val="110000"/>
              </a:lnSpc>
              <a:buClr>
                <a:srgbClr val="FFC000"/>
              </a:buClr>
              <a:buFont typeface="Wingdings" pitchFamily="2" charset="2"/>
              <a:buChar char="Ø"/>
            </a:pPr>
            <a:r>
              <a:rPr lang="en-US" sz="2100" b="1" dirty="0" smtClean="0">
                <a:latin typeface="Garamond" pitchFamily="18" charset="0"/>
              </a:rPr>
              <a:t>1.8% average increase in assessed valuations city wide.</a:t>
            </a:r>
          </a:p>
          <a:p>
            <a:pPr lvl="1">
              <a:lnSpc>
                <a:spcPct val="110000"/>
              </a:lnSpc>
              <a:buNone/>
            </a:pPr>
            <a:endParaRPr lang="en-US" sz="2100" b="1" dirty="0" smtClean="0">
              <a:latin typeface="Garamond" pitchFamily="18" charset="0"/>
            </a:endParaRPr>
          </a:p>
          <a:p>
            <a:pPr lvl="3">
              <a:lnSpc>
                <a:spcPct val="110000"/>
              </a:lnSpc>
              <a:buClr>
                <a:schemeClr val="accent1"/>
              </a:buClr>
            </a:pPr>
            <a:r>
              <a:rPr lang="en-US" sz="2100" b="1" dirty="0" smtClean="0">
                <a:solidFill>
                  <a:srgbClr val="FFC000"/>
                </a:solidFill>
                <a:latin typeface="Garamond" pitchFamily="18" charset="0"/>
              </a:rPr>
              <a:t>Net of the reduction in the levy rate, we will still benefit from $1.2 million of additional taxes needed to support current City operations. </a:t>
            </a:r>
          </a:p>
          <a:p>
            <a:pPr lvl="1">
              <a:lnSpc>
                <a:spcPct val="110000"/>
              </a:lnSpc>
            </a:pPr>
            <a:endParaRPr lang="en-US" sz="1200" dirty="0" smtClean="0">
              <a:latin typeface="Garamond" pitchFamily="18" charset="0"/>
            </a:endParaRPr>
          </a:p>
          <a:p>
            <a:pPr lvl="1">
              <a:lnSpc>
                <a:spcPct val="110000"/>
              </a:lnSpc>
            </a:pPr>
            <a:r>
              <a:rPr lang="en-US" sz="2100" b="1" dirty="0" smtClean="0">
                <a:solidFill>
                  <a:srgbClr val="00B050"/>
                </a:solidFill>
                <a:latin typeface="Garamond" pitchFamily="18" charset="0"/>
              </a:rPr>
              <a:t>Bettendorf continues to realize Excellent Growth in our tax base which allows greater flexibility for budget priorities.  Gross values increased $109.5M or 4%. ($84.9M new construction, $24.6M re-valuations by Co Assessor)</a:t>
            </a:r>
          </a:p>
          <a:p>
            <a:pPr lvl="1"/>
            <a:endParaRPr lang="en-US" sz="2000" dirty="0" smtClean="0">
              <a:latin typeface="Garamond" pitchFamily="18" charset="0"/>
            </a:endParaRPr>
          </a:p>
        </p:txBody>
      </p:sp>
      <p:sp>
        <p:nvSpPr>
          <p:cNvPr id="4" name="Slide Number Placeholder 3"/>
          <p:cNvSpPr>
            <a:spLocks noGrp="1"/>
          </p:cNvSpPr>
          <p:nvPr>
            <p:ph type="sldNum" sz="quarter" idx="12"/>
          </p:nvPr>
        </p:nvSpPr>
        <p:spPr/>
        <p:txBody>
          <a:bodyPr/>
          <a:lstStyle/>
          <a:p>
            <a:fld id="{DFB9B2EE-DA42-487F-BA2F-9CCA8600FCD1}" type="slidenum">
              <a:rPr lang="en-US" smtClean="0"/>
              <a:pPr/>
              <a:t>6</a:t>
            </a:fld>
            <a:endParaRPr lang="en-US" dirty="0"/>
          </a:p>
        </p:txBody>
      </p:sp>
      <p:cxnSp>
        <p:nvCxnSpPr>
          <p:cNvPr id="5" name="Straight Connector 4"/>
          <p:cNvCxnSpPr/>
          <p:nvPr/>
        </p:nvCxnSpPr>
        <p:spPr>
          <a:xfrm>
            <a:off x="304800" y="9144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invert bw"/>
          <p:cNvPicPr>
            <a:picLocks noChangeAspect="1" noChangeArrowheads="1"/>
          </p:cNvPicPr>
          <p:nvPr/>
        </p:nvPicPr>
        <p:blipFill>
          <a:blip r:embed="rId4"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graphicFrame>
        <p:nvGraphicFramePr>
          <p:cNvPr id="6" name="Chart 5"/>
          <p:cNvGraphicFramePr>
            <a:graphicFrameLocks/>
          </p:cNvGraphicFramePr>
          <p:nvPr/>
        </p:nvGraphicFramePr>
        <p:xfrm>
          <a:off x="609600" y="1447800"/>
          <a:ext cx="8153400" cy="5181600"/>
        </p:xfrm>
        <a:graphic>
          <a:graphicData uri="http://schemas.openxmlformats.org/drawingml/2006/chart">
            <c:chart xmlns:c="http://schemas.openxmlformats.org/drawingml/2006/chart" xmlns:r="http://schemas.openxmlformats.org/officeDocument/2006/relationships" r:id="rId5"/>
          </a:graphicData>
        </a:graphic>
      </p:graphicFrame>
      <p:sp>
        <p:nvSpPr>
          <p:cNvPr id="8" name="Slide Number Placeholder 7"/>
          <p:cNvSpPr>
            <a:spLocks noGrp="1"/>
          </p:cNvSpPr>
          <p:nvPr>
            <p:ph type="sldNum" sz="quarter" idx="12"/>
          </p:nvPr>
        </p:nvSpPr>
        <p:spPr/>
        <p:txBody>
          <a:bodyPr/>
          <a:lstStyle/>
          <a:p>
            <a:fld id="{DFB9B2EE-DA42-487F-BA2F-9CCA8600FCD1}" type="slidenum">
              <a:rPr lang="en-US" smtClean="0"/>
              <a:pPr/>
              <a:t>7</a:t>
            </a:fld>
            <a:endParaRPr lang="en-US" dirty="0"/>
          </a:p>
        </p:txBody>
      </p:sp>
      <p:graphicFrame>
        <p:nvGraphicFramePr>
          <p:cNvPr id="265219" name="Object 3"/>
          <p:cNvGraphicFramePr>
            <a:graphicFrameLocks noChangeAspect="1"/>
          </p:cNvGraphicFramePr>
          <p:nvPr/>
        </p:nvGraphicFramePr>
        <p:xfrm>
          <a:off x="685800" y="152400"/>
          <a:ext cx="7810500" cy="2819400"/>
        </p:xfrm>
        <a:graphic>
          <a:graphicData uri="http://schemas.openxmlformats.org/presentationml/2006/ole">
            <p:oleObj spid="_x0000_s362498" name="Worksheet" r:id="rId6" imgW="7810606" imgH="3295597" progId="Excel.Sheet.8">
              <p:embed/>
            </p:oleObj>
          </a:graphicData>
        </a:graphic>
      </p:graphicFrame>
      <p:graphicFrame>
        <p:nvGraphicFramePr>
          <p:cNvPr id="9" name="Chart 8"/>
          <p:cNvGraphicFramePr>
            <a:graphicFrameLocks/>
          </p:cNvGraphicFramePr>
          <p:nvPr/>
        </p:nvGraphicFramePr>
        <p:xfrm>
          <a:off x="838200" y="2924175"/>
          <a:ext cx="6124576" cy="3933825"/>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invert bw"/>
          <p:cNvPicPr>
            <a:picLocks noChangeAspect="1" noChangeArrowheads="1"/>
          </p:cNvPicPr>
          <p:nvPr/>
        </p:nvPicPr>
        <p:blipFill>
          <a:blip r:embed="rId4"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graphicFrame>
        <p:nvGraphicFramePr>
          <p:cNvPr id="6" name="Chart 5"/>
          <p:cNvGraphicFramePr>
            <a:graphicFrameLocks/>
          </p:cNvGraphicFramePr>
          <p:nvPr/>
        </p:nvGraphicFramePr>
        <p:xfrm>
          <a:off x="457200" y="1066800"/>
          <a:ext cx="7924800" cy="5410200"/>
        </p:xfrm>
        <a:graphic>
          <a:graphicData uri="http://schemas.openxmlformats.org/drawingml/2006/chart">
            <c:chart xmlns:c="http://schemas.openxmlformats.org/drawingml/2006/chart" xmlns:r="http://schemas.openxmlformats.org/officeDocument/2006/relationships" r:id="rId5"/>
          </a:graphicData>
        </a:graphic>
      </p:graphicFrame>
      <p:sp>
        <p:nvSpPr>
          <p:cNvPr id="7" name="Slide Number Placeholder 6"/>
          <p:cNvSpPr>
            <a:spLocks noGrp="1"/>
          </p:cNvSpPr>
          <p:nvPr>
            <p:ph type="sldNum" sz="quarter" idx="12"/>
          </p:nvPr>
        </p:nvSpPr>
        <p:spPr/>
        <p:txBody>
          <a:bodyPr/>
          <a:lstStyle/>
          <a:p>
            <a:fld id="{DFB9B2EE-DA42-487F-BA2F-9CCA8600FCD1}" type="slidenum">
              <a:rPr lang="en-US" smtClean="0"/>
              <a:pPr/>
              <a:t>8</a:t>
            </a:fld>
            <a:endParaRPr lang="en-US" dirty="0"/>
          </a:p>
        </p:txBody>
      </p:sp>
      <p:graphicFrame>
        <p:nvGraphicFramePr>
          <p:cNvPr id="267265" name="Object 1"/>
          <p:cNvGraphicFramePr>
            <a:graphicFrameLocks noChangeAspect="1"/>
          </p:cNvGraphicFramePr>
          <p:nvPr/>
        </p:nvGraphicFramePr>
        <p:xfrm>
          <a:off x="685800" y="228600"/>
          <a:ext cx="7810500" cy="2590800"/>
        </p:xfrm>
        <a:graphic>
          <a:graphicData uri="http://schemas.openxmlformats.org/presentationml/2006/ole">
            <p:oleObj spid="_x0000_s363522" name="Worksheet" r:id="rId6" imgW="7810606" imgH="2724044" progId="Excel.Sheet.8">
              <p:embed/>
            </p:oleObj>
          </a:graphicData>
        </a:graphic>
      </p:graphicFrame>
      <p:graphicFrame>
        <p:nvGraphicFramePr>
          <p:cNvPr id="8" name="Chart 7"/>
          <p:cNvGraphicFramePr>
            <a:graphicFrameLocks/>
          </p:cNvGraphicFramePr>
          <p:nvPr/>
        </p:nvGraphicFramePr>
        <p:xfrm>
          <a:off x="457200" y="2819400"/>
          <a:ext cx="7724775" cy="3781425"/>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152400" y="228600"/>
            <a:ext cx="8839200" cy="762000"/>
          </a:xfrm>
        </p:spPr>
        <p:txBody>
          <a:bodyPr>
            <a:normAutofit fontScale="90000"/>
          </a:bodyPr>
          <a:lstStyle/>
          <a:p>
            <a:pPr marL="566738" indent="-566738"/>
            <a:r>
              <a:rPr lang="en-US" sz="3600" b="1" dirty="0" smtClean="0">
                <a:solidFill>
                  <a:srgbClr val="FFC000"/>
                </a:solidFill>
                <a:effectLst>
                  <a:outerShdw blurRad="38100" dist="38100" dir="2700000" algn="tl">
                    <a:srgbClr val="000000">
                      <a:alpha val="43137"/>
                    </a:srgbClr>
                  </a:outerShdw>
                </a:effectLst>
                <a:latin typeface="Garamond" pitchFamily="18" charset="0"/>
              </a:rPr>
              <a:t>Budget Highlights - FY 2012/13 Balanced Budget:</a:t>
            </a:r>
            <a:r>
              <a:rPr lang="en-US" sz="2000" b="1" dirty="0">
                <a:effectLst>
                  <a:outerShdw blurRad="38100" dist="38100" dir="2700000" algn="tl">
                    <a:srgbClr val="000000">
                      <a:alpha val="43137"/>
                    </a:srgbClr>
                  </a:outerShdw>
                </a:effectLst>
                <a:latin typeface="Garamond" pitchFamily="18" charset="0"/>
              </a:rPr>
              <a:t/>
            </a:r>
            <a:br>
              <a:rPr lang="en-US" sz="2000" b="1" dirty="0">
                <a:effectLst>
                  <a:outerShdw blurRad="38100" dist="38100" dir="2700000" algn="tl">
                    <a:srgbClr val="000000">
                      <a:alpha val="43137"/>
                    </a:srgbClr>
                  </a:outerShdw>
                </a:effectLst>
                <a:latin typeface="Garamond" pitchFamily="18" charset="0"/>
              </a:rPr>
            </a:br>
            <a:endParaRPr lang="en-US" sz="2800" dirty="0">
              <a:effectLst>
                <a:outerShdw blurRad="38100" dist="38100" dir="2700000" algn="tl">
                  <a:srgbClr val="000000">
                    <a:alpha val="43137"/>
                  </a:srgbClr>
                </a:outerShdw>
              </a:effectLst>
              <a:latin typeface="Garamond" pitchFamily="18" charset="0"/>
            </a:endParaRPr>
          </a:p>
        </p:txBody>
      </p:sp>
      <p:sp>
        <p:nvSpPr>
          <p:cNvPr id="211971" name="Rectangle 3"/>
          <p:cNvSpPr>
            <a:spLocks noGrp="1" noChangeArrowheads="1"/>
          </p:cNvSpPr>
          <p:nvPr>
            <p:ph type="body" sz="half" idx="1"/>
          </p:nvPr>
        </p:nvSpPr>
        <p:spPr>
          <a:xfrm>
            <a:off x="533400" y="1905000"/>
            <a:ext cx="3810000" cy="3505200"/>
          </a:xfrm>
        </p:spPr>
        <p:txBody>
          <a:bodyPr/>
          <a:lstStyle/>
          <a:p>
            <a:pPr>
              <a:buClr>
                <a:schemeClr val="bg1">
                  <a:lumMod val="75000"/>
                  <a:lumOff val="25000"/>
                </a:schemeClr>
              </a:buClr>
              <a:buNone/>
            </a:pPr>
            <a:r>
              <a:rPr lang="en-US" sz="2400" b="1" dirty="0" smtClean="0">
                <a:solidFill>
                  <a:srgbClr val="FFFFFF"/>
                </a:solidFill>
                <a:latin typeface="Garamond" pitchFamily="18" charset="0"/>
              </a:rPr>
              <a:t>	Bettendorf </a:t>
            </a:r>
            <a:r>
              <a:rPr lang="en-US" sz="2400" b="1" dirty="0">
                <a:solidFill>
                  <a:srgbClr val="FFFFFF"/>
                </a:solidFill>
                <a:latin typeface="Garamond" pitchFamily="18" charset="0"/>
              </a:rPr>
              <a:t>is one of a few Iowa cities </a:t>
            </a:r>
            <a:r>
              <a:rPr lang="en-US" sz="2400" b="1" dirty="0" smtClean="0">
                <a:solidFill>
                  <a:srgbClr val="FFFFFF"/>
                </a:solidFill>
                <a:latin typeface="Garamond" pitchFamily="18" charset="0"/>
              </a:rPr>
              <a:t>with it’s </a:t>
            </a:r>
            <a:r>
              <a:rPr lang="en-US" sz="2400" b="1" dirty="0">
                <a:solidFill>
                  <a:srgbClr val="FFFFFF"/>
                </a:solidFill>
                <a:latin typeface="Garamond" pitchFamily="18" charset="0"/>
              </a:rPr>
              <a:t>general fund levy rate significantly below $8.10.  </a:t>
            </a:r>
            <a:r>
              <a:rPr lang="en-US" sz="2400" b="1" dirty="0">
                <a:solidFill>
                  <a:srgbClr val="FFC000"/>
                </a:solidFill>
                <a:latin typeface="Garamond" pitchFamily="18" charset="0"/>
              </a:rPr>
              <a:t>Allows </a:t>
            </a:r>
            <a:r>
              <a:rPr lang="en-US" sz="2400" b="1" dirty="0" smtClean="0">
                <a:solidFill>
                  <a:srgbClr val="FFC000"/>
                </a:solidFill>
                <a:latin typeface="Garamond" pitchFamily="18" charset="0"/>
              </a:rPr>
              <a:t>32.4% </a:t>
            </a:r>
            <a:r>
              <a:rPr lang="en-US" sz="2400" b="1" dirty="0">
                <a:solidFill>
                  <a:srgbClr val="FFC000"/>
                </a:solidFill>
                <a:latin typeface="Garamond" pitchFamily="18" charset="0"/>
              </a:rPr>
              <a:t>levy growth equating to </a:t>
            </a:r>
            <a:r>
              <a:rPr lang="en-US" sz="2400" b="1" dirty="0" smtClean="0">
                <a:solidFill>
                  <a:srgbClr val="FFC000"/>
                </a:solidFill>
                <a:latin typeface="Garamond" pitchFamily="18" charset="0"/>
              </a:rPr>
              <a:t>$4.53 </a:t>
            </a:r>
            <a:r>
              <a:rPr lang="en-US" sz="2400" b="1" dirty="0">
                <a:solidFill>
                  <a:srgbClr val="FFC000"/>
                </a:solidFill>
                <a:latin typeface="Garamond" pitchFamily="18" charset="0"/>
              </a:rPr>
              <a:t>million of potential property </a:t>
            </a:r>
            <a:r>
              <a:rPr lang="en-US" sz="2400" b="1" dirty="0" smtClean="0">
                <a:solidFill>
                  <a:srgbClr val="FFC000"/>
                </a:solidFill>
                <a:latin typeface="Garamond" pitchFamily="18" charset="0"/>
              </a:rPr>
              <a:t>taxes</a:t>
            </a:r>
            <a:endParaRPr lang="en-US" b="1" dirty="0">
              <a:solidFill>
                <a:srgbClr val="FFC000"/>
              </a:solidFill>
            </a:endParaRPr>
          </a:p>
          <a:p>
            <a:pPr>
              <a:buFont typeface="Wingdings" pitchFamily="2" charset="2"/>
              <a:buNone/>
            </a:pPr>
            <a:endParaRPr lang="en-US" b="1" dirty="0"/>
          </a:p>
          <a:p>
            <a:pPr algn="ctr">
              <a:buFont typeface="Wingdings" pitchFamily="2" charset="2"/>
              <a:buNone/>
            </a:pPr>
            <a:endParaRPr lang="en-US" sz="4000" dirty="0"/>
          </a:p>
          <a:p>
            <a:endParaRPr lang="en-US" sz="4000" dirty="0"/>
          </a:p>
        </p:txBody>
      </p:sp>
      <p:graphicFrame>
        <p:nvGraphicFramePr>
          <p:cNvPr id="212017" name="Group 49"/>
          <p:cNvGraphicFramePr>
            <a:graphicFrameLocks noGrp="1"/>
          </p:cNvGraphicFramePr>
          <p:nvPr>
            <p:ph sz="quarter" idx="2"/>
          </p:nvPr>
        </p:nvGraphicFramePr>
        <p:xfrm>
          <a:off x="4343400" y="1981200"/>
          <a:ext cx="4191000" cy="3939564"/>
        </p:xfrm>
        <a:graphic>
          <a:graphicData uri="http://schemas.openxmlformats.org/drawingml/2006/table">
            <a:tbl>
              <a:tblPr/>
              <a:tblGrid>
                <a:gridCol w="1662609"/>
                <a:gridCol w="1309191"/>
                <a:gridCol w="1219200"/>
              </a:tblGrid>
              <a:tr h="333131">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endParaRPr kumimoji="0" lang="en-US" sz="1600" b="0" i="0" u="none" strike="noStrike" cap="none" normalizeH="0" baseline="0" dirty="0" smtClean="0">
                        <a:ln>
                          <a:noFill/>
                        </a:ln>
                        <a:solidFill>
                          <a:schemeClr val="bg2"/>
                        </a:solidFill>
                        <a:effectLst/>
                        <a:latin typeface="Times New Roman" pitchFamily="18" charset="0"/>
                      </a:endParaRP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1" i="0" u="none" strike="noStrike" cap="none" normalizeH="0" baseline="0" dirty="0" smtClean="0">
                          <a:ln>
                            <a:noFill/>
                          </a:ln>
                          <a:solidFill>
                            <a:schemeClr val="accent1">
                              <a:lumMod val="50000"/>
                            </a:schemeClr>
                          </a:solidFill>
                          <a:effectLst/>
                          <a:latin typeface="Times New Roman" pitchFamily="18" charset="0"/>
                        </a:rPr>
                        <a:t>FY 11/12</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1" i="0" u="none" strike="noStrike" cap="none" normalizeH="0" baseline="0" dirty="0" smtClean="0">
                          <a:ln>
                            <a:noFill/>
                          </a:ln>
                          <a:solidFill>
                            <a:schemeClr val="accent1">
                              <a:lumMod val="50000"/>
                            </a:schemeClr>
                          </a:solidFill>
                          <a:effectLst/>
                          <a:latin typeface="Times New Roman" pitchFamily="18" charset="0"/>
                        </a:rPr>
                        <a:t>FY 12/13</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40000"/>
                        <a:lumOff val="60000"/>
                      </a:schemeClr>
                    </a:solidFill>
                  </a:tcPr>
                </a:tc>
              </a:tr>
              <a:tr h="589919">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General Fund</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$5.49661</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$5.47886</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r>
              <a:tr h="598801">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Health Insurance</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1.11887</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1.00056</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r>
              <a:tr h="589919">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Liability Insurance</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.31872</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.33719</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r>
              <a:tr h="586764">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Police &amp; Fire Pension</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.66580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.68339</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r>
              <a:tr h="65211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Debt Service</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5.00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accent1">
                              <a:lumMod val="50000"/>
                            </a:schemeClr>
                          </a:solidFill>
                          <a:effectLst/>
                          <a:latin typeface="Times New Roman" pitchFamily="18" charset="0"/>
                        </a:rPr>
                        <a:t>5.00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tx2"/>
                    </a:solidFill>
                  </a:tcPr>
                </a:tc>
              </a:tr>
              <a:tr h="586764">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rPr>
                        <a:t>New Levy Rate </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rPr>
                        <a:t>$12.60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chemeClr val="tx1"/>
                          </a:solidFill>
                          <a:effectLst/>
                          <a:latin typeface="Times New Roman" pitchFamily="18" charset="0"/>
                        </a:rPr>
                        <a:t>$12.50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2"/>
                    </a:solidFill>
                  </a:tcPr>
                </a:tc>
              </a:tr>
            </a:tbl>
          </a:graphicData>
        </a:graphic>
      </p:graphicFrame>
      <p:sp>
        <p:nvSpPr>
          <p:cNvPr id="7" name="TextBox 6"/>
          <p:cNvSpPr txBox="1"/>
          <p:nvPr/>
        </p:nvSpPr>
        <p:spPr>
          <a:xfrm>
            <a:off x="228600" y="609600"/>
            <a:ext cx="8915400" cy="1261884"/>
          </a:xfrm>
          <a:prstGeom prst="rect">
            <a:avLst/>
          </a:prstGeom>
          <a:noFill/>
        </p:spPr>
        <p:txBody>
          <a:bodyPr wrap="square" rtlCol="0">
            <a:spAutoFit/>
          </a:bodyPr>
          <a:lstStyle/>
          <a:p>
            <a:endParaRPr lang="en-US" sz="2800" b="1" dirty="0" smtClean="0">
              <a:effectLst>
                <a:outerShdw blurRad="38100" dist="38100" dir="2700000" algn="tl">
                  <a:srgbClr val="000000">
                    <a:alpha val="43137"/>
                  </a:srgbClr>
                </a:outerShdw>
              </a:effectLst>
              <a:latin typeface="Garamond" pitchFamily="18" charset="0"/>
            </a:endParaRPr>
          </a:p>
          <a:p>
            <a:r>
              <a:rPr lang="en-US" sz="2800" b="1" dirty="0" smtClean="0">
                <a:effectLst>
                  <a:outerShdw blurRad="38100" dist="38100" dir="2700000" algn="tl">
                    <a:srgbClr val="000000">
                      <a:alpha val="43137"/>
                    </a:srgbClr>
                  </a:outerShdw>
                </a:effectLst>
                <a:latin typeface="Garamond" pitchFamily="18" charset="0"/>
              </a:rPr>
              <a:t>1) $.10 REDUCTION in the City’s Levy Rate: $12.50</a:t>
            </a:r>
          </a:p>
          <a:p>
            <a:endParaRPr lang="en-US" dirty="0"/>
          </a:p>
        </p:txBody>
      </p:sp>
      <p:cxnSp>
        <p:nvCxnSpPr>
          <p:cNvPr id="10" name="Straight Connector 9"/>
          <p:cNvCxnSpPr/>
          <p:nvPr/>
        </p:nvCxnSpPr>
        <p:spPr>
          <a:xfrm>
            <a:off x="381000" y="8382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
        <p:nvSpPr>
          <p:cNvPr id="8" name="Slide Number Placeholder 7"/>
          <p:cNvSpPr>
            <a:spLocks noGrp="1"/>
          </p:cNvSpPr>
          <p:nvPr>
            <p:ph type="sldNum" sz="quarter" idx="12"/>
          </p:nvPr>
        </p:nvSpPr>
        <p:spPr/>
        <p:txBody>
          <a:bodyPr/>
          <a:lstStyle/>
          <a:p>
            <a:fld id="{1284FFD3-DD07-4F4D-8E89-C9F83484C0DE}"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152400" y="228600"/>
            <a:ext cx="8839200" cy="1143000"/>
          </a:xfrm>
        </p:spPr>
        <p:txBody>
          <a:bodyPr>
            <a:normAutofit/>
          </a:bodyPr>
          <a:lstStyle/>
          <a:p>
            <a:pPr marL="566738" indent="-566738"/>
            <a:r>
              <a:rPr lang="en-US" sz="3600" b="1" dirty="0" smtClean="0">
                <a:effectLst>
                  <a:outerShdw blurRad="38100" dist="38100" dir="2700000" algn="tl">
                    <a:srgbClr val="000000">
                      <a:alpha val="43137"/>
                    </a:srgbClr>
                  </a:outerShdw>
                </a:effectLst>
                <a:latin typeface="Garamond" pitchFamily="18" charset="0"/>
              </a:rPr>
              <a:t>	Annual Property Tax Impact:</a:t>
            </a:r>
            <a:r>
              <a:rPr lang="en-US" sz="2000" b="1" dirty="0">
                <a:effectLst>
                  <a:outerShdw blurRad="38100" dist="38100" dir="2700000" algn="tl">
                    <a:srgbClr val="000000">
                      <a:alpha val="43137"/>
                    </a:srgbClr>
                  </a:outerShdw>
                </a:effectLst>
                <a:latin typeface="Garamond" pitchFamily="18" charset="0"/>
              </a:rPr>
              <a:t/>
            </a:r>
            <a:br>
              <a:rPr lang="en-US" sz="2000" b="1" dirty="0">
                <a:effectLst>
                  <a:outerShdw blurRad="38100" dist="38100" dir="2700000" algn="tl">
                    <a:srgbClr val="000000">
                      <a:alpha val="43137"/>
                    </a:srgbClr>
                  </a:outerShdw>
                </a:effectLst>
                <a:latin typeface="Garamond" pitchFamily="18" charset="0"/>
              </a:rPr>
            </a:br>
            <a:r>
              <a:rPr lang="en-US" sz="2400" b="1" dirty="0" smtClean="0">
                <a:effectLst>
                  <a:outerShdw blurRad="38100" dist="38100" dir="2700000" algn="tl">
                    <a:srgbClr val="000000">
                      <a:alpha val="43137"/>
                    </a:srgbClr>
                  </a:outerShdw>
                </a:effectLst>
                <a:latin typeface="Garamond" pitchFamily="18" charset="0"/>
              </a:rPr>
              <a:t>Levy Reduced $0.10 to $12.50</a:t>
            </a:r>
            <a:endParaRPr lang="en-US" sz="2400" dirty="0">
              <a:effectLst>
                <a:outerShdw blurRad="38100" dist="38100" dir="2700000" algn="tl">
                  <a:srgbClr val="000000">
                    <a:alpha val="43137"/>
                  </a:srgbClr>
                </a:outerShdw>
              </a:effectLst>
              <a:latin typeface="Garamond" pitchFamily="18" charset="0"/>
            </a:endParaRPr>
          </a:p>
        </p:txBody>
      </p:sp>
      <p:graphicFrame>
        <p:nvGraphicFramePr>
          <p:cNvPr id="212017" name="Group 49"/>
          <p:cNvGraphicFramePr>
            <a:graphicFrameLocks noGrp="1"/>
          </p:cNvGraphicFramePr>
          <p:nvPr>
            <p:ph sz="quarter" idx="2"/>
          </p:nvPr>
        </p:nvGraphicFramePr>
        <p:xfrm>
          <a:off x="533400" y="1524000"/>
          <a:ext cx="8229600" cy="3638393"/>
        </p:xfrm>
        <a:graphic>
          <a:graphicData uri="http://schemas.openxmlformats.org/drawingml/2006/table">
            <a:tbl>
              <a:tblPr/>
              <a:tblGrid>
                <a:gridCol w="4604149"/>
                <a:gridCol w="3625451"/>
              </a:tblGrid>
              <a:tr h="382416">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defRPr/>
                      </a:pPr>
                      <a:r>
                        <a:rPr kumimoji="0" lang="en-US" sz="2400" b="1" i="0" u="none" strike="noStrike" cap="none" normalizeH="0" baseline="0" dirty="0" smtClean="0">
                          <a:ln>
                            <a:noFill/>
                          </a:ln>
                          <a:solidFill>
                            <a:schemeClr val="accent1">
                              <a:lumMod val="50000"/>
                            </a:schemeClr>
                          </a:solidFill>
                          <a:effectLst/>
                          <a:latin typeface="Times New Roman" pitchFamily="18" charset="0"/>
                        </a:rPr>
                        <a:t>Residential</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accent1">
                              <a:lumMod val="50000"/>
                            </a:schemeClr>
                          </a:solidFill>
                          <a:effectLst/>
                          <a:latin typeface="Times New Roman" pitchFamily="18" charset="0"/>
                        </a:rPr>
                        <a:t>Increase/Decrease</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40000"/>
                        <a:lumOff val="60000"/>
                      </a:schemeClr>
                    </a:solidFill>
                  </a:tcPr>
                </a:tc>
              </a:tr>
              <a:tr h="44615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$100,000 Assessed Value</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chemeClr val="accent1">
                              <a:lumMod val="50000"/>
                            </a:schemeClr>
                          </a:solidFill>
                          <a:effectLst/>
                          <a:latin typeface="Times New Roman" pitchFamily="18" charset="0"/>
                        </a:rPr>
                        <a:t>+$23.41 </a:t>
                      </a:r>
                      <a:r>
                        <a:rPr kumimoji="0" lang="en-US" sz="1400" b="1" i="0" u="none" strike="noStrike" cap="none" normalizeH="0" baseline="0" dirty="0" smtClean="0">
                          <a:ln>
                            <a:noFill/>
                          </a:ln>
                          <a:solidFill>
                            <a:schemeClr val="accent1">
                              <a:lumMod val="50000"/>
                            </a:schemeClr>
                          </a:solidFill>
                          <a:effectLst/>
                          <a:latin typeface="Times New Roman" pitchFamily="18" charset="0"/>
                        </a:rPr>
                        <a:t>($1.95 per month)</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40000"/>
                        <a:lumOff val="60000"/>
                      </a:schemeClr>
                    </a:solidFill>
                  </a:tcPr>
                </a:tc>
              </a:tr>
              <a:tr h="44615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$162,235 Assessed Value (Median)</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chemeClr val="accent1">
                              <a:lumMod val="50000"/>
                            </a:schemeClr>
                          </a:solidFill>
                          <a:effectLst/>
                          <a:latin typeface="Times New Roman" pitchFamily="18" charset="0"/>
                        </a:rPr>
                        <a:t>+$37.67 </a:t>
                      </a:r>
                      <a:r>
                        <a:rPr kumimoji="0" lang="en-US" sz="1400" b="1" i="0" u="none" strike="noStrike" cap="none" normalizeH="0" baseline="0" dirty="0" smtClean="0">
                          <a:ln>
                            <a:noFill/>
                          </a:ln>
                          <a:solidFill>
                            <a:schemeClr val="accent1">
                              <a:lumMod val="50000"/>
                            </a:schemeClr>
                          </a:solidFill>
                          <a:effectLst/>
                          <a:latin typeface="Times New Roman" pitchFamily="18" charset="0"/>
                        </a:rPr>
                        <a:t>($3.14 per month)</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rgbClr val="FFFF00"/>
                    </a:solidFill>
                  </a:tcPr>
                </a:tc>
              </a:tr>
              <a:tr h="573625">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$250,000 Assessed Value</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chemeClr val="accent1">
                              <a:lumMod val="50000"/>
                            </a:schemeClr>
                          </a:solidFill>
                          <a:effectLst/>
                          <a:latin typeface="Times New Roman" pitchFamily="18" charset="0"/>
                        </a:rPr>
                        <a:t>+$57.79 </a:t>
                      </a:r>
                      <a:r>
                        <a:rPr kumimoji="0" lang="en-US" sz="1400" b="1" i="0" u="none" strike="noStrike" cap="none" normalizeH="0" baseline="0" dirty="0" smtClean="0">
                          <a:ln>
                            <a:noFill/>
                          </a:ln>
                          <a:solidFill>
                            <a:schemeClr val="accent1">
                              <a:lumMod val="50000"/>
                            </a:schemeClr>
                          </a:solidFill>
                          <a:effectLst/>
                          <a:latin typeface="Times New Roman" pitchFamily="18" charset="0"/>
                        </a:rPr>
                        <a:t>($4.82 per month)</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40000"/>
                        <a:lumOff val="60000"/>
                      </a:schemeClr>
                    </a:solidFill>
                  </a:tcPr>
                </a:tc>
              </a:tr>
              <a:tr h="305933">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endParaRPr kumimoji="0" lang="en-US" sz="1800" b="0" i="0" u="none" strike="noStrike" cap="none" normalizeH="0" baseline="0" dirty="0" smtClean="0">
                        <a:ln>
                          <a:noFill/>
                        </a:ln>
                        <a:solidFill>
                          <a:schemeClr val="accent1">
                            <a:lumMod val="50000"/>
                          </a:schemeClr>
                        </a:solidFill>
                        <a:effectLst/>
                        <a:latin typeface="Times New Roman" pitchFamily="18" charset="0"/>
                      </a:endParaRP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endParaRPr kumimoji="0" lang="en-US" sz="1800" b="1" i="0" u="none" strike="noStrike" cap="none" normalizeH="0" baseline="0" dirty="0" smtClean="0">
                        <a:ln>
                          <a:noFill/>
                        </a:ln>
                        <a:solidFill>
                          <a:schemeClr val="accent1">
                            <a:lumMod val="50000"/>
                          </a:schemeClr>
                        </a:solidFill>
                        <a:effectLst/>
                        <a:latin typeface="Times New Roman" pitchFamily="18" charset="0"/>
                      </a:endParaRP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382416">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defRPr/>
                      </a:pPr>
                      <a:r>
                        <a:rPr kumimoji="0" lang="en-US" sz="2400" b="1" i="0" u="none" strike="noStrike" cap="none" normalizeH="0" baseline="0" dirty="0" smtClean="0">
                          <a:ln>
                            <a:noFill/>
                          </a:ln>
                          <a:solidFill>
                            <a:schemeClr val="accent1">
                              <a:lumMod val="50000"/>
                            </a:schemeClr>
                          </a:solidFill>
                          <a:effectLst/>
                          <a:latin typeface="Times New Roman" pitchFamily="18" charset="0"/>
                        </a:rPr>
                        <a:t>Commercial</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accent1">
                              <a:lumMod val="50000"/>
                            </a:schemeClr>
                          </a:solidFill>
                          <a:effectLst/>
                          <a:latin typeface="Times New Roman" pitchFamily="18" charset="0"/>
                        </a:rPr>
                        <a:t>Increase/Decrease</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40000"/>
                        <a:lumOff val="60000"/>
                      </a:schemeClr>
                    </a:solidFill>
                  </a:tcPr>
                </a:tc>
              </a:tr>
              <a:tr h="44615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$253,510 Assessed Value (Median)</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chemeClr val="accent1">
                              <a:lumMod val="50000"/>
                            </a:schemeClr>
                          </a:solidFill>
                          <a:effectLst/>
                          <a:latin typeface="Times New Roman" pitchFamily="18" charset="0"/>
                        </a:rPr>
                        <a:t>-$25.35 </a:t>
                      </a:r>
                      <a:r>
                        <a:rPr kumimoji="0" lang="en-US" sz="1400" b="1" i="0" u="none" strike="noStrike" cap="none" normalizeH="0" baseline="0" dirty="0" smtClean="0">
                          <a:ln>
                            <a:noFill/>
                          </a:ln>
                          <a:solidFill>
                            <a:schemeClr val="accent1">
                              <a:lumMod val="50000"/>
                            </a:schemeClr>
                          </a:solidFill>
                          <a:effectLst/>
                          <a:latin typeface="Times New Roman" pitchFamily="18" charset="0"/>
                        </a:rPr>
                        <a:t>(-$2.11 per month)</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rgbClr val="FFFF00"/>
                    </a:solidFill>
                  </a:tcPr>
                </a:tc>
              </a:tr>
              <a:tr h="44615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$500,000 Assessed Value</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chemeClr val="accent1">
                              <a:lumMod val="50000"/>
                            </a:schemeClr>
                          </a:solidFill>
                          <a:effectLst/>
                          <a:latin typeface="Times New Roman" pitchFamily="18" charset="0"/>
                        </a:rPr>
                        <a:t>-$50.00 </a:t>
                      </a:r>
                      <a:r>
                        <a:rPr kumimoji="0" lang="en-US" sz="1400" b="1" i="0" u="none" strike="noStrike" cap="none" normalizeH="0" baseline="0" dirty="0" smtClean="0">
                          <a:ln>
                            <a:noFill/>
                          </a:ln>
                          <a:solidFill>
                            <a:schemeClr val="accent1">
                              <a:lumMod val="50000"/>
                            </a:schemeClr>
                          </a:solidFill>
                          <a:effectLst/>
                          <a:latin typeface="Times New Roman" pitchFamily="18" charset="0"/>
                        </a:rPr>
                        <a:t>(-$4.67 per month)</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40000"/>
                        <a:lumOff val="60000"/>
                      </a:schemeClr>
                    </a:solidFill>
                  </a:tcPr>
                </a:tc>
              </a:tr>
            </a:tbl>
          </a:graphicData>
        </a:graphic>
      </p:graphicFrame>
      <p:cxnSp>
        <p:nvCxnSpPr>
          <p:cNvPr id="10" name="Straight Connector 9"/>
          <p:cNvCxnSpPr/>
          <p:nvPr/>
        </p:nvCxnSpPr>
        <p:spPr>
          <a:xfrm>
            <a:off x="381000" y="13716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
        <p:nvSpPr>
          <p:cNvPr id="8" name="Slide Number Placeholder 7"/>
          <p:cNvSpPr>
            <a:spLocks noGrp="1"/>
          </p:cNvSpPr>
          <p:nvPr>
            <p:ph type="sldNum" sz="quarter" idx="12"/>
          </p:nvPr>
        </p:nvSpPr>
        <p:spPr/>
        <p:txBody>
          <a:bodyPr/>
          <a:lstStyle/>
          <a:p>
            <a:fld id="{1284FFD3-DD07-4F4D-8E89-C9F83484C0DE}" type="slidenum">
              <a:rPr lang="en-US" smtClean="0"/>
              <a:pPr/>
              <a:t>10</a:t>
            </a:fld>
            <a:endParaRPr lang="en-US" dirty="0"/>
          </a:p>
        </p:txBody>
      </p:sp>
      <p:sp>
        <p:nvSpPr>
          <p:cNvPr id="6" name="TextBox 5"/>
          <p:cNvSpPr txBox="1"/>
          <p:nvPr/>
        </p:nvSpPr>
        <p:spPr>
          <a:xfrm>
            <a:off x="381000" y="5257800"/>
            <a:ext cx="8610600" cy="1231106"/>
          </a:xfrm>
          <a:prstGeom prst="rect">
            <a:avLst/>
          </a:prstGeom>
          <a:noFill/>
        </p:spPr>
        <p:txBody>
          <a:bodyPr wrap="square" rtlCol="0">
            <a:spAutoFit/>
          </a:bodyPr>
          <a:lstStyle/>
          <a:p>
            <a:pPr>
              <a:buFont typeface="Wingdings" pitchFamily="2" charset="2"/>
              <a:buChar char="§"/>
            </a:pPr>
            <a:r>
              <a:rPr lang="en-US" dirty="0" smtClean="0"/>
              <a:t> Despite the levy rate reduction, taxes on residential property will increase due to:</a:t>
            </a:r>
            <a:endParaRPr lang="en-US" sz="1800" dirty="0" smtClean="0"/>
          </a:p>
          <a:p>
            <a:pPr lvl="1">
              <a:buFont typeface="Wingdings" pitchFamily="2" charset="2"/>
              <a:buChar char="§"/>
            </a:pPr>
            <a:r>
              <a:rPr lang="en-US" sz="1800" dirty="0" smtClean="0">
                <a:solidFill>
                  <a:srgbClr val="FFC000"/>
                </a:solidFill>
              </a:rPr>
              <a:t> </a:t>
            </a:r>
            <a:r>
              <a:rPr lang="en-US" sz="1600" dirty="0" smtClean="0">
                <a:solidFill>
                  <a:srgbClr val="FFC000"/>
                </a:solidFill>
              </a:rPr>
              <a:t>4.58% increase in the state mandated rollback on residential property (48.53% to 50.75%)</a:t>
            </a:r>
          </a:p>
          <a:p>
            <a:pPr lvl="1">
              <a:buFont typeface="Wingdings" pitchFamily="2" charset="2"/>
              <a:buChar char="§"/>
            </a:pPr>
            <a:r>
              <a:rPr lang="en-US" sz="1600" dirty="0" smtClean="0">
                <a:solidFill>
                  <a:srgbClr val="FFC000"/>
                </a:solidFill>
              </a:rPr>
              <a:t> 1.8% average increase in assessed valuations city wide</a:t>
            </a:r>
          </a:p>
          <a:p>
            <a:pPr>
              <a:buFont typeface="Wingdings" pitchFamily="2" charset="2"/>
              <a:buChar char="§"/>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228600"/>
            <a:ext cx="8686800" cy="1508105"/>
          </a:xfrm>
          <a:prstGeom prst="rect">
            <a:avLst/>
          </a:prstGeom>
        </p:spPr>
        <p:txBody>
          <a:bodyPr wrap="square">
            <a:spAutoFit/>
          </a:bodyPr>
          <a:lstStyle/>
          <a:p>
            <a:r>
              <a:rPr lang="en-US" sz="4400" b="1" dirty="0" smtClean="0">
                <a:effectLst>
                  <a:outerShdw blurRad="38100" dist="38100" dir="2700000" algn="tl">
                    <a:srgbClr val="000000">
                      <a:alpha val="43137"/>
                    </a:srgbClr>
                  </a:outerShdw>
                </a:effectLst>
                <a:latin typeface="Garamond" pitchFamily="18" charset="0"/>
              </a:rPr>
              <a:t>Taxes Current Year</a:t>
            </a:r>
          </a:p>
          <a:p>
            <a:r>
              <a:rPr lang="en-US" sz="3200" b="1" dirty="0" smtClean="0">
                <a:effectLst>
                  <a:outerShdw blurRad="38100" dist="38100" dir="2700000" algn="tl">
                    <a:srgbClr val="000000">
                      <a:alpha val="43137"/>
                    </a:srgbClr>
                  </a:outerShdw>
                </a:effectLst>
                <a:latin typeface="Garamond" pitchFamily="18" charset="0"/>
              </a:rPr>
              <a:t>How We Compare to Other Cities?</a:t>
            </a:r>
          </a:p>
          <a:p>
            <a:r>
              <a:rPr lang="en-US" sz="1600" b="1" dirty="0" smtClean="0">
                <a:solidFill>
                  <a:schemeClr val="accent2">
                    <a:lumMod val="60000"/>
                    <a:lumOff val="40000"/>
                  </a:schemeClr>
                </a:solidFill>
                <a:effectLst>
                  <a:outerShdw blurRad="38100" dist="38100" dir="2700000" algn="tl">
                    <a:srgbClr val="000000">
                      <a:alpha val="43137"/>
                    </a:srgbClr>
                  </a:outerShdw>
                </a:effectLst>
                <a:latin typeface="Garamond" pitchFamily="18" charset="0"/>
              </a:rPr>
              <a:t>In order by Levy Rate of all Iowa cities with populations over 20,000, plus Clive</a:t>
            </a:r>
            <a:endParaRPr lang="en-US" sz="1600" dirty="0">
              <a:solidFill>
                <a:schemeClr val="accent2">
                  <a:lumMod val="60000"/>
                  <a:lumOff val="40000"/>
                </a:schemeClr>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fld id="{F11C5DF2-81EA-4070-A93D-7358468AC60C}" type="slidenum">
              <a:rPr lang="en-US" smtClean="0"/>
              <a:pPr/>
              <a:t>11</a:t>
            </a:fld>
            <a:endParaRPr lang="en-US" dirty="0"/>
          </a:p>
        </p:txBody>
      </p:sp>
      <p:graphicFrame>
        <p:nvGraphicFramePr>
          <p:cNvPr id="253961" name="Object 9"/>
          <p:cNvGraphicFramePr>
            <a:graphicFrameLocks noChangeAspect="1"/>
          </p:cNvGraphicFramePr>
          <p:nvPr/>
        </p:nvGraphicFramePr>
        <p:xfrm>
          <a:off x="685800" y="1752600"/>
          <a:ext cx="7772400" cy="4985959"/>
        </p:xfrm>
        <a:graphic>
          <a:graphicData uri="http://schemas.openxmlformats.org/presentationml/2006/ole">
            <p:oleObj spid="_x0000_s364546" name="Worksheet" r:id="rId3" imgW="8058209" imgH="5810326" progId="Excel.Sheet.12">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7" name="Rectangle 3"/>
          <p:cNvSpPr>
            <a:spLocks noGrp="1" noChangeArrowheads="1"/>
          </p:cNvSpPr>
          <p:nvPr>
            <p:ph idx="1"/>
          </p:nvPr>
        </p:nvSpPr>
        <p:spPr>
          <a:xfrm>
            <a:off x="0" y="1295400"/>
            <a:ext cx="8686800" cy="5410200"/>
          </a:xfrm>
        </p:spPr>
        <p:txBody>
          <a:bodyPr>
            <a:normAutofit/>
          </a:bodyPr>
          <a:lstStyle/>
          <a:p>
            <a:pPr marL="609600" indent="-609600">
              <a:lnSpc>
                <a:spcPct val="80000"/>
              </a:lnSpc>
              <a:buClr>
                <a:srgbClr val="FFFFFF"/>
              </a:buClr>
              <a:buFont typeface="Wingdings" pitchFamily="2" charset="2"/>
              <a:buAutoNum type="arabicPeriod"/>
            </a:pPr>
            <a:endParaRPr lang="en-US" sz="900" b="1" dirty="0">
              <a:solidFill>
                <a:srgbClr val="FFFFFF"/>
              </a:solidFill>
              <a:latin typeface="Garamond" pitchFamily="18" charset="0"/>
            </a:endParaRPr>
          </a:p>
          <a:p>
            <a:pPr marL="990600" lvl="1" indent="-533400">
              <a:lnSpc>
                <a:spcPct val="110000"/>
              </a:lnSpc>
              <a:buClr>
                <a:srgbClr val="FFFFFF"/>
              </a:buClr>
              <a:buFont typeface="+mj-lt"/>
              <a:buAutoNum type="arabicPeriod" startAt="2"/>
            </a:pPr>
            <a:r>
              <a:rPr lang="en-US" sz="2800" b="1" dirty="0" smtClean="0">
                <a:solidFill>
                  <a:srgbClr val="FFFFFF"/>
                </a:solidFill>
                <a:latin typeface="Garamond" pitchFamily="18" charset="0"/>
              </a:rPr>
              <a:t>Provides funding </a:t>
            </a:r>
            <a:r>
              <a:rPr lang="en-US" sz="2800" b="1" dirty="0">
                <a:solidFill>
                  <a:srgbClr val="FFFFFF"/>
                </a:solidFill>
                <a:latin typeface="Garamond" pitchFamily="18" charset="0"/>
              </a:rPr>
              <a:t>for all existing City </a:t>
            </a:r>
            <a:r>
              <a:rPr lang="en-US" sz="2800" b="1" dirty="0" smtClean="0">
                <a:solidFill>
                  <a:srgbClr val="FFFFFF"/>
                </a:solidFill>
                <a:latin typeface="Garamond" pitchFamily="18" charset="0"/>
              </a:rPr>
              <a:t>services:</a:t>
            </a:r>
            <a:endParaRPr lang="en-US" sz="2800" b="1" dirty="0">
              <a:solidFill>
                <a:srgbClr val="FFFFFF"/>
              </a:solidFill>
              <a:latin typeface="Garamond" pitchFamily="18" charset="0"/>
            </a:endParaRPr>
          </a:p>
          <a:p>
            <a:pPr marL="990600" lvl="1" indent="-533400">
              <a:lnSpc>
                <a:spcPct val="80000"/>
              </a:lnSpc>
              <a:buClr>
                <a:srgbClr val="FFFFFF"/>
              </a:buClr>
              <a:buFont typeface="Wingdings" pitchFamily="2" charset="2"/>
              <a:buAutoNum type="arabicPeriod"/>
            </a:pPr>
            <a:endParaRPr lang="en-US" sz="900" b="1" dirty="0">
              <a:solidFill>
                <a:srgbClr val="FFFFFF"/>
              </a:solidFill>
              <a:latin typeface="Garamond" pitchFamily="18" charset="0"/>
            </a:endParaRPr>
          </a:p>
          <a:p>
            <a:pPr marL="1371600" lvl="2" indent="-457200">
              <a:lnSpc>
                <a:spcPct val="80000"/>
              </a:lnSpc>
              <a:buClr>
                <a:schemeClr val="accent6"/>
              </a:buClr>
              <a:buFont typeface="Wingdings" pitchFamily="2" charset="2"/>
              <a:buChar char="Ø"/>
            </a:pPr>
            <a:r>
              <a:rPr lang="en-US" sz="1800" b="1" dirty="0" smtClean="0">
                <a:solidFill>
                  <a:srgbClr val="FFFFFF"/>
                </a:solidFill>
                <a:latin typeface="Garamond" pitchFamily="18" charset="0"/>
              </a:rPr>
              <a:t>Maintains stable operating budgets.  Largest increases resulting from utilities and fuel related costs.  Continues close monitoring of over-time</a:t>
            </a:r>
          </a:p>
          <a:p>
            <a:pPr marL="1316736" lvl="3" indent="-457200">
              <a:lnSpc>
                <a:spcPct val="90000"/>
              </a:lnSpc>
              <a:buClr>
                <a:srgbClr val="FFFFFF"/>
              </a:buClr>
              <a:buFont typeface="Wingdings" pitchFamily="2" charset="2"/>
              <a:buChar char="Ø"/>
            </a:pPr>
            <a:endParaRPr lang="en-US" sz="1800" b="1" dirty="0" smtClean="0">
              <a:latin typeface="Garamond" pitchFamily="18" charset="0"/>
            </a:endParaRPr>
          </a:p>
          <a:p>
            <a:pPr marL="1316736" lvl="3" indent="-457200">
              <a:lnSpc>
                <a:spcPct val="90000"/>
              </a:lnSpc>
              <a:buClr>
                <a:schemeClr val="accent6"/>
              </a:buClr>
              <a:buFont typeface="Wingdings" pitchFamily="2" charset="2"/>
              <a:buChar char="Ø"/>
            </a:pPr>
            <a:r>
              <a:rPr lang="en-US" sz="1800" b="1" dirty="0" smtClean="0">
                <a:latin typeface="Garamond" pitchFamily="18" charset="0"/>
              </a:rPr>
              <a:t>Defers Fire Chief’s staffing plan and eliminates 1 FT Grant Administrator position through a retirement</a:t>
            </a:r>
          </a:p>
          <a:p>
            <a:pPr marL="1316736" lvl="3" indent="-457200">
              <a:lnSpc>
                <a:spcPct val="90000"/>
              </a:lnSpc>
              <a:buClr>
                <a:srgbClr val="FFFFFF"/>
              </a:buClr>
              <a:buFont typeface="Wingdings" pitchFamily="2" charset="2"/>
              <a:buChar char="Ø"/>
            </a:pPr>
            <a:endParaRPr lang="en-US" sz="1800" b="1" dirty="0" smtClean="0">
              <a:solidFill>
                <a:srgbClr val="FFFFFF"/>
              </a:solidFill>
              <a:latin typeface="Garamond" pitchFamily="18" charset="0"/>
            </a:endParaRPr>
          </a:p>
          <a:p>
            <a:pPr marL="1316736" lvl="3" indent="-457200">
              <a:lnSpc>
                <a:spcPct val="90000"/>
              </a:lnSpc>
              <a:buClr>
                <a:schemeClr val="accent6"/>
              </a:buClr>
              <a:buFont typeface="Wingdings" pitchFamily="2" charset="2"/>
              <a:buChar char="Ø"/>
            </a:pPr>
            <a:r>
              <a:rPr lang="en-US" sz="1800" b="1" dirty="0" smtClean="0">
                <a:solidFill>
                  <a:srgbClr val="FFFFFF"/>
                </a:solidFill>
                <a:latin typeface="Garamond" pitchFamily="18" charset="0"/>
              </a:rPr>
              <a:t>Funds Road Salt budget and liquid application program at $800,000</a:t>
            </a:r>
          </a:p>
          <a:p>
            <a:pPr marL="1316736" lvl="3" indent="-457200">
              <a:lnSpc>
                <a:spcPct val="90000"/>
              </a:lnSpc>
              <a:buClr>
                <a:schemeClr val="accent6"/>
              </a:buClr>
              <a:buFont typeface="Wingdings" pitchFamily="2" charset="2"/>
              <a:buChar char="Ø"/>
            </a:pPr>
            <a:endParaRPr lang="en-US" sz="1800" b="1" dirty="0" smtClean="0">
              <a:solidFill>
                <a:srgbClr val="FFFFFF"/>
              </a:solidFill>
              <a:latin typeface="Garamond" pitchFamily="18" charset="0"/>
            </a:endParaRPr>
          </a:p>
          <a:p>
            <a:pPr marL="1316736" lvl="3" indent="-457200">
              <a:lnSpc>
                <a:spcPct val="90000"/>
              </a:lnSpc>
              <a:buClr>
                <a:schemeClr val="accent6"/>
              </a:buClr>
              <a:buFont typeface="Wingdings" pitchFamily="2" charset="2"/>
              <a:buChar char="Ø"/>
            </a:pPr>
            <a:r>
              <a:rPr lang="en-US" sz="1800" b="1" dirty="0" smtClean="0">
                <a:solidFill>
                  <a:srgbClr val="FFFFFF"/>
                </a:solidFill>
                <a:latin typeface="Garamond" pitchFamily="18" charset="0"/>
              </a:rPr>
              <a:t>Continued commitment towards Code Enforcement Program and rental inspections:  $115,000</a:t>
            </a:r>
          </a:p>
          <a:p>
            <a:pPr marL="1316736" lvl="3" indent="-457200">
              <a:lnSpc>
                <a:spcPct val="90000"/>
              </a:lnSpc>
              <a:buClr>
                <a:schemeClr val="accent6"/>
              </a:buClr>
              <a:buFont typeface="Wingdings" pitchFamily="2" charset="2"/>
              <a:buChar char="Ø"/>
            </a:pPr>
            <a:endParaRPr lang="en-US" sz="1800" b="1" dirty="0" smtClean="0">
              <a:solidFill>
                <a:srgbClr val="FFFFFF"/>
              </a:solidFill>
              <a:latin typeface="Garamond" pitchFamily="18" charset="0"/>
            </a:endParaRPr>
          </a:p>
          <a:p>
            <a:pPr marL="1316736" lvl="3" indent="-457200">
              <a:lnSpc>
                <a:spcPct val="90000"/>
              </a:lnSpc>
              <a:buClr>
                <a:schemeClr val="accent6"/>
              </a:buClr>
              <a:buSzTx/>
              <a:buFont typeface="Wingdings" pitchFamily="2" charset="2"/>
              <a:buChar char="Ø"/>
            </a:pPr>
            <a:r>
              <a:rPr lang="en-US" sz="1800" b="1" dirty="0" smtClean="0">
                <a:solidFill>
                  <a:srgbClr val="FFFFFF"/>
                </a:solidFill>
                <a:latin typeface="Garamond" pitchFamily="18" charset="0"/>
              </a:rPr>
              <a:t>Funds salary study for non-union employees:  $20,000</a:t>
            </a:r>
          </a:p>
          <a:p>
            <a:pPr marL="1371600" lvl="2" indent="-457200">
              <a:lnSpc>
                <a:spcPct val="80000"/>
              </a:lnSpc>
              <a:buClr>
                <a:schemeClr val="accent6"/>
              </a:buClr>
              <a:buNone/>
            </a:pPr>
            <a:endParaRPr lang="en-US" sz="1800" b="1" dirty="0" smtClean="0">
              <a:latin typeface="Garamond" pitchFamily="18" charset="0"/>
            </a:endParaRPr>
          </a:p>
          <a:p>
            <a:pPr marL="1371600" lvl="2" indent="-457200">
              <a:lnSpc>
                <a:spcPct val="120000"/>
              </a:lnSpc>
              <a:buClr>
                <a:schemeClr val="accent6"/>
              </a:buClr>
              <a:buFont typeface="Wingdings" pitchFamily="2" charset="2"/>
              <a:buChar char="Ø"/>
            </a:pPr>
            <a:r>
              <a:rPr lang="en-US" sz="1800" b="1" dirty="0" smtClean="0">
                <a:solidFill>
                  <a:srgbClr val="FFFFFF"/>
                </a:solidFill>
                <a:latin typeface="Garamond" pitchFamily="18" charset="0"/>
              </a:rPr>
              <a:t>Funds wage </a:t>
            </a:r>
            <a:r>
              <a:rPr lang="en-US" sz="1800" b="1" dirty="0">
                <a:solidFill>
                  <a:srgbClr val="FFFFFF"/>
                </a:solidFill>
                <a:latin typeface="Garamond" pitchFamily="18" charset="0"/>
              </a:rPr>
              <a:t>increases for all union and </a:t>
            </a:r>
            <a:r>
              <a:rPr lang="en-US" sz="1800" b="1" dirty="0" smtClean="0">
                <a:solidFill>
                  <a:srgbClr val="FFFFFF"/>
                </a:solidFill>
                <a:latin typeface="Garamond" pitchFamily="18" charset="0"/>
              </a:rPr>
              <a:t>non-union employees</a:t>
            </a:r>
          </a:p>
          <a:p>
            <a:pPr marL="990600" lvl="1" indent="-533400">
              <a:lnSpc>
                <a:spcPct val="80000"/>
              </a:lnSpc>
              <a:buFont typeface="Wingdings" pitchFamily="2" charset="2"/>
              <a:buNone/>
            </a:pPr>
            <a:r>
              <a:rPr lang="en-US" sz="900" b="1" dirty="0" smtClean="0">
                <a:solidFill>
                  <a:srgbClr val="FFFFFF"/>
                </a:solidFill>
                <a:latin typeface="Garamond" pitchFamily="18" charset="0"/>
              </a:rPr>
              <a:t>  </a:t>
            </a:r>
            <a:endParaRPr lang="en-US" sz="900" b="1" dirty="0">
              <a:solidFill>
                <a:srgbClr val="FFFFFF"/>
              </a:solidFill>
              <a:latin typeface="Garamond" pitchFamily="18" charset="0"/>
            </a:endParaRPr>
          </a:p>
          <a:p>
            <a:pPr marL="609600" indent="-609600">
              <a:lnSpc>
                <a:spcPct val="80000"/>
              </a:lnSpc>
            </a:pPr>
            <a:endParaRPr lang="en-US" sz="1000" dirty="0">
              <a:latin typeface="Garamond" pitchFamily="18" charset="0"/>
            </a:endParaRPr>
          </a:p>
        </p:txBody>
      </p:sp>
      <p:sp>
        <p:nvSpPr>
          <p:cNvPr id="200709" name="Text Box 5"/>
          <p:cNvSpPr txBox="1">
            <a:spLocks noChangeArrowheads="1"/>
          </p:cNvSpPr>
          <p:nvPr/>
        </p:nvSpPr>
        <p:spPr bwMode="auto">
          <a:xfrm>
            <a:off x="152400" y="457200"/>
            <a:ext cx="9296400" cy="1508105"/>
          </a:xfrm>
          <a:prstGeom prst="rect">
            <a:avLst/>
          </a:prstGeom>
          <a:noFill/>
          <a:ln w="12700" cap="sq">
            <a:noFill/>
            <a:miter lim="800000"/>
            <a:headEnd type="none" w="sm" len="sm"/>
            <a:tailEnd type="none" w="sm" len="sm"/>
          </a:ln>
          <a:effectLst/>
        </p:spPr>
        <p:txBody>
          <a:bodyPr wrap="square">
            <a:spAutoFit/>
          </a:bodyPr>
          <a:lstStyle/>
          <a:p>
            <a:pPr>
              <a:spcBef>
                <a:spcPts val="0"/>
              </a:spcBef>
              <a:buClr>
                <a:schemeClr val="tx2"/>
              </a:buClr>
              <a:buSzPct val="90000"/>
              <a:buFont typeface="Wingdings" pitchFamily="2" charset="2"/>
              <a:buNone/>
            </a:pPr>
            <a:r>
              <a:rPr lang="en-US" sz="4400" b="1" dirty="0" smtClean="0">
                <a:solidFill>
                  <a:schemeClr val="tx2"/>
                </a:solidFill>
                <a:latin typeface="Garamond" pitchFamily="18" charset="0"/>
              </a:rPr>
              <a:t>FY 2012/13 Budget Highlights</a:t>
            </a:r>
            <a:endParaRPr lang="en-US" sz="3200" b="1" dirty="0">
              <a:solidFill>
                <a:schemeClr val="tx2"/>
              </a:solidFill>
              <a:latin typeface="Garamond" pitchFamily="18" charset="0"/>
            </a:endParaRPr>
          </a:p>
          <a:p>
            <a:pPr>
              <a:spcBef>
                <a:spcPct val="50000"/>
              </a:spcBef>
            </a:pPr>
            <a:endParaRPr lang="en-US" sz="3200" dirty="0">
              <a:latin typeface="Times New Roman" pitchFamily="18" charset="0"/>
            </a:endParaRPr>
          </a:p>
        </p:txBody>
      </p:sp>
      <p:cxnSp>
        <p:nvCxnSpPr>
          <p:cNvPr id="10" name="Straight Connector 9"/>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pic>
        <p:nvPicPr>
          <p:cNvPr id="11" name="Picture 6" descr="invert bw"/>
          <p:cNvPicPr>
            <a:picLocks noChangeAspect="1" noChangeArrowheads="1"/>
          </p:cNvPicPr>
          <p:nvPr/>
        </p:nvPicPr>
        <p:blipFill>
          <a:blip r:embed="rId2"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sp>
        <p:nvSpPr>
          <p:cNvPr id="7" name="Slide Number Placeholder 6"/>
          <p:cNvSpPr>
            <a:spLocks noGrp="1"/>
          </p:cNvSpPr>
          <p:nvPr>
            <p:ph type="sldNum" sz="quarter" idx="12"/>
          </p:nvPr>
        </p:nvSpPr>
        <p:spPr/>
        <p:txBody>
          <a:bodyPr/>
          <a:lstStyle/>
          <a:p>
            <a:fld id="{DFB9B2EE-DA42-487F-BA2F-9CCA8600FCD1}"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71560" cy="838200"/>
          </a:xfrm>
        </p:spPr>
        <p:txBody>
          <a:bodyPr>
            <a:normAutofit fontScale="90000"/>
          </a:bodyPr>
          <a:lstStyle/>
          <a:p>
            <a:r>
              <a:rPr lang="en-US" sz="4400" b="1" dirty="0" smtClean="0">
                <a:latin typeface="Garamond" pitchFamily="18" charset="0"/>
              </a:rPr>
              <a:t>Union Settlements</a:t>
            </a:r>
            <a:r>
              <a:rPr lang="en-US" dirty="0" smtClean="0">
                <a:latin typeface="Garamond" pitchFamily="18" charset="0"/>
              </a:rPr>
              <a:t/>
            </a:r>
            <a:br>
              <a:rPr lang="en-US" dirty="0" smtClean="0">
                <a:latin typeface="Garamond" pitchFamily="18" charset="0"/>
              </a:rPr>
            </a:br>
            <a:endParaRPr lang="en-US" sz="2400" b="1" dirty="0">
              <a:latin typeface="Garamond" pitchFamily="18" charset="0"/>
            </a:endParaRPr>
          </a:p>
        </p:txBody>
      </p:sp>
      <p:graphicFrame>
        <p:nvGraphicFramePr>
          <p:cNvPr id="5" name="Content Placeholder 4"/>
          <p:cNvGraphicFramePr>
            <a:graphicFrameLocks noGrp="1"/>
          </p:cNvGraphicFramePr>
          <p:nvPr>
            <p:ph idx="1"/>
          </p:nvPr>
        </p:nvGraphicFramePr>
        <p:xfrm>
          <a:off x="304800" y="1676400"/>
          <a:ext cx="8458201" cy="4753827"/>
        </p:xfrm>
        <a:graphic>
          <a:graphicData uri="http://schemas.openxmlformats.org/drawingml/2006/table">
            <a:tbl>
              <a:tblPr firstRow="1" bandRow="1">
                <a:tableStyleId>{5C22544A-7EE6-4342-B048-85BDC9FD1C3A}</a:tableStyleId>
              </a:tblPr>
              <a:tblGrid>
                <a:gridCol w="1447800"/>
                <a:gridCol w="1524000"/>
                <a:gridCol w="2133600"/>
                <a:gridCol w="1649268"/>
                <a:gridCol w="1703533"/>
              </a:tblGrid>
              <a:tr h="670209">
                <a:tc>
                  <a:txBody>
                    <a:bodyPr/>
                    <a:lstStyle/>
                    <a:p>
                      <a:pPr algn="ctr"/>
                      <a:r>
                        <a:rPr lang="en-US" dirty="0" smtClean="0"/>
                        <a:t>Bargaining Unit</a:t>
                      </a:r>
                      <a:endParaRPr lang="en-US" dirty="0"/>
                    </a:p>
                  </a:txBody>
                  <a:tcPr/>
                </a:tc>
                <a:tc>
                  <a:txBody>
                    <a:bodyPr/>
                    <a:lstStyle/>
                    <a:p>
                      <a:pPr algn="ctr"/>
                      <a:r>
                        <a:rPr lang="en-US" dirty="0" smtClean="0"/>
                        <a:t>FY 10/11</a:t>
                      </a:r>
                      <a:endParaRPr lang="en-US" dirty="0"/>
                    </a:p>
                  </a:txBody>
                  <a:tcPr/>
                </a:tc>
                <a:tc>
                  <a:txBody>
                    <a:bodyPr/>
                    <a:lstStyle/>
                    <a:p>
                      <a:pPr algn="ctr"/>
                      <a:r>
                        <a:rPr lang="en-US" dirty="0" smtClean="0">
                          <a:solidFill>
                            <a:schemeClr val="tx1"/>
                          </a:solidFill>
                        </a:rPr>
                        <a:t>FY 11/12</a:t>
                      </a:r>
                      <a:endParaRPr lang="en-US" dirty="0">
                        <a:solidFill>
                          <a:schemeClr val="tx1"/>
                        </a:solidFill>
                      </a:endParaRPr>
                    </a:p>
                  </a:txBody>
                  <a:tcPr>
                    <a:solidFill>
                      <a:schemeClr val="accent1"/>
                    </a:solidFill>
                  </a:tcPr>
                </a:tc>
                <a:tc>
                  <a:txBody>
                    <a:bodyPr/>
                    <a:lstStyle/>
                    <a:p>
                      <a:pPr algn="ctr"/>
                      <a:r>
                        <a:rPr lang="en-US" dirty="0" smtClean="0"/>
                        <a:t>FY 12/13</a:t>
                      </a:r>
                      <a:endParaRPr lang="en-US" dirty="0"/>
                    </a:p>
                  </a:txBody>
                  <a:tcPr>
                    <a:solidFill>
                      <a:schemeClr val="accent6"/>
                    </a:solidFill>
                  </a:tcPr>
                </a:tc>
                <a:tc>
                  <a:txBody>
                    <a:bodyPr/>
                    <a:lstStyle/>
                    <a:p>
                      <a:pPr algn="ctr"/>
                      <a:r>
                        <a:rPr lang="en-US" dirty="0" smtClean="0"/>
                        <a:t>FY 13/14</a:t>
                      </a:r>
                      <a:endParaRPr lang="en-US" dirty="0"/>
                    </a:p>
                  </a:txBody>
                  <a:tcPr/>
                </a:tc>
              </a:tr>
              <a:tr h="929990">
                <a:tc>
                  <a:txBody>
                    <a:bodyPr/>
                    <a:lstStyle/>
                    <a:p>
                      <a:r>
                        <a:rPr lang="en-US" dirty="0" smtClean="0"/>
                        <a:t>Fire</a:t>
                      </a:r>
                      <a:endParaRPr lang="en-US" dirty="0"/>
                    </a:p>
                  </a:txBody>
                  <a:tcPr>
                    <a:solidFill>
                      <a:schemeClr val="accent1">
                        <a:lumMod val="20000"/>
                        <a:lumOff val="80000"/>
                      </a:schemeClr>
                    </a:solidFill>
                  </a:tcPr>
                </a:tc>
                <a:tc>
                  <a:txBody>
                    <a:bodyPr/>
                    <a:lstStyle/>
                    <a:p>
                      <a:r>
                        <a:rPr lang="en-US" dirty="0" smtClean="0"/>
                        <a:t>0% COLA </a:t>
                      </a:r>
                    </a:p>
                    <a:p>
                      <a:r>
                        <a:rPr lang="en-US" dirty="0" smtClean="0"/>
                        <a:t>2% Deferred</a:t>
                      </a:r>
                      <a:endParaRPr lang="en-US" dirty="0"/>
                    </a:p>
                  </a:txBody>
                  <a:tcPr>
                    <a:solidFill>
                      <a:schemeClr val="accent1">
                        <a:lumMod val="20000"/>
                        <a:lumOff val="80000"/>
                      </a:schemeClr>
                    </a:solidFill>
                  </a:tcPr>
                </a:tc>
                <a:tc>
                  <a:txBody>
                    <a:bodyPr/>
                    <a:lstStyle/>
                    <a:p>
                      <a:r>
                        <a:rPr lang="en-US" dirty="0" smtClean="0"/>
                        <a:t>1.50% COLA 7/1/11</a:t>
                      </a:r>
                    </a:p>
                    <a:p>
                      <a:r>
                        <a:rPr lang="en-US" dirty="0" smtClean="0"/>
                        <a:t>1.50% Deferred 1/1/12</a:t>
                      </a:r>
                      <a:endParaRPr lang="en-US" dirty="0"/>
                    </a:p>
                  </a:txBody>
                  <a:tcPr>
                    <a:solidFill>
                      <a:schemeClr val="accent1">
                        <a:lumMod val="20000"/>
                        <a:lumOff val="80000"/>
                      </a:schemeClr>
                    </a:solidFill>
                  </a:tcPr>
                </a:tc>
                <a:tc>
                  <a:txBody>
                    <a:bodyPr/>
                    <a:lstStyle/>
                    <a:p>
                      <a:r>
                        <a:rPr lang="en-US" dirty="0" smtClean="0"/>
                        <a:t>2.75% COLA</a:t>
                      </a:r>
                      <a:endParaRPr lang="en-US" dirty="0"/>
                    </a:p>
                  </a:txBody>
                  <a:tcPr>
                    <a:solidFill>
                      <a:schemeClr val="accent6">
                        <a:lumMod val="20000"/>
                        <a:lumOff val="80000"/>
                      </a:schemeClr>
                    </a:solidFill>
                  </a:tcPr>
                </a:tc>
                <a:tc>
                  <a:txBody>
                    <a:bodyPr/>
                    <a:lstStyle/>
                    <a:p>
                      <a:r>
                        <a:rPr lang="en-US" dirty="0" smtClean="0"/>
                        <a:t>2.90% COLA </a:t>
                      </a:r>
                      <a:r>
                        <a:rPr lang="en-US" sz="1400" dirty="0" smtClean="0"/>
                        <a:t>(plus 1% if pension is &lt;35.32%)</a:t>
                      </a:r>
                      <a:endParaRPr lang="en-US" sz="1400" dirty="0"/>
                    </a:p>
                  </a:txBody>
                  <a:tcPr>
                    <a:solidFill>
                      <a:schemeClr val="accent1">
                        <a:lumMod val="20000"/>
                        <a:lumOff val="80000"/>
                      </a:schemeClr>
                    </a:solidFill>
                  </a:tcPr>
                </a:tc>
              </a:tr>
              <a:tr h="762000">
                <a:tc>
                  <a:txBody>
                    <a:bodyPr/>
                    <a:lstStyle/>
                    <a:p>
                      <a:r>
                        <a:rPr lang="en-US" dirty="0" smtClean="0"/>
                        <a:t>Police</a:t>
                      </a:r>
                      <a:endParaRPr lang="en-US" dirty="0"/>
                    </a:p>
                  </a:txBody>
                  <a:tcPr>
                    <a:solidFill>
                      <a:schemeClr val="accent1">
                        <a:lumMod val="40000"/>
                        <a:lumOff val="60000"/>
                      </a:schemeClr>
                    </a:solidFill>
                  </a:tcPr>
                </a:tc>
                <a:tc>
                  <a:txBody>
                    <a:bodyPr/>
                    <a:lstStyle/>
                    <a:p>
                      <a:r>
                        <a:rPr lang="en-US" dirty="0" smtClean="0"/>
                        <a:t>2% COLA</a:t>
                      </a:r>
                      <a:endParaRPr lang="en-US" dirty="0"/>
                    </a:p>
                  </a:txBody>
                  <a:tcPr>
                    <a:solidFill>
                      <a:schemeClr val="accent1">
                        <a:lumMod val="40000"/>
                        <a:lumOff val="60000"/>
                      </a:schemeClr>
                    </a:solidFill>
                  </a:tcPr>
                </a:tc>
                <a:tc>
                  <a:txBody>
                    <a:bodyPr/>
                    <a:lstStyle/>
                    <a:p>
                      <a:r>
                        <a:rPr lang="en-US" dirty="0" smtClean="0"/>
                        <a:t>2.35% COLA</a:t>
                      </a:r>
                    </a:p>
                    <a:p>
                      <a:r>
                        <a:rPr lang="en-US" dirty="0" smtClean="0"/>
                        <a:t>.50% Deferred</a:t>
                      </a:r>
                      <a:endParaRPr lang="en-US" dirty="0"/>
                    </a:p>
                  </a:txBody>
                  <a:tcPr>
                    <a:solidFill>
                      <a:schemeClr val="accent1">
                        <a:lumMod val="40000"/>
                        <a:lumOff val="60000"/>
                      </a:schemeClr>
                    </a:solidFill>
                  </a:tcPr>
                </a:tc>
                <a:tc>
                  <a:txBody>
                    <a:bodyPr/>
                    <a:lstStyle/>
                    <a:p>
                      <a:r>
                        <a:rPr lang="en-US" dirty="0" smtClean="0"/>
                        <a:t>3% COLA</a:t>
                      </a:r>
                    </a:p>
                    <a:p>
                      <a:r>
                        <a:rPr lang="en-US" dirty="0" smtClean="0"/>
                        <a:t>.25% Deferred</a:t>
                      </a:r>
                      <a:endParaRPr lang="en-US" dirty="0"/>
                    </a:p>
                  </a:txBody>
                  <a:tcPr>
                    <a:solidFill>
                      <a:schemeClr val="accent6">
                        <a:lumMod val="60000"/>
                        <a:lumOff val="40000"/>
                      </a:schemeClr>
                    </a:solidFill>
                  </a:tcPr>
                </a:tc>
                <a:tc>
                  <a:txBody>
                    <a:bodyPr/>
                    <a:lstStyle/>
                    <a:p>
                      <a:r>
                        <a:rPr lang="en-US" dirty="0" smtClean="0"/>
                        <a:t>2.75 COLA</a:t>
                      </a:r>
                    </a:p>
                    <a:p>
                      <a:r>
                        <a:rPr lang="en-US" dirty="0" smtClean="0"/>
                        <a:t>.75% Deferred</a:t>
                      </a:r>
                      <a:endParaRPr lang="en-US" dirty="0"/>
                    </a:p>
                  </a:txBody>
                  <a:tcPr>
                    <a:solidFill>
                      <a:schemeClr val="accent1">
                        <a:lumMod val="40000"/>
                        <a:lumOff val="60000"/>
                      </a:schemeClr>
                    </a:solidFill>
                  </a:tcPr>
                </a:tc>
              </a:tr>
              <a:tr h="670209">
                <a:tc>
                  <a:txBody>
                    <a:bodyPr/>
                    <a:lstStyle/>
                    <a:p>
                      <a:r>
                        <a:rPr lang="en-US" dirty="0" smtClean="0"/>
                        <a:t>AFSCME -  General</a:t>
                      </a:r>
                      <a:endParaRPr lang="en-US" dirty="0"/>
                    </a:p>
                  </a:txBody>
                  <a:tcPr>
                    <a:solidFill>
                      <a:schemeClr val="accent1">
                        <a:lumMod val="20000"/>
                        <a:lumOff val="80000"/>
                      </a:schemeClr>
                    </a:solidFill>
                  </a:tcPr>
                </a:tc>
                <a:tc>
                  <a:txBody>
                    <a:bodyPr/>
                    <a:lstStyle/>
                    <a:p>
                      <a:r>
                        <a:rPr lang="en-US" dirty="0" smtClean="0"/>
                        <a:t>2% COLA</a:t>
                      </a:r>
                      <a:endParaRPr lang="en-US" dirty="0"/>
                    </a:p>
                  </a:txBody>
                  <a:tcPr>
                    <a:solidFill>
                      <a:schemeClr val="accent1">
                        <a:lumMod val="20000"/>
                        <a:lumOff val="80000"/>
                      </a:schemeClr>
                    </a:solidFill>
                  </a:tcPr>
                </a:tc>
                <a:tc>
                  <a:txBody>
                    <a:bodyPr/>
                    <a:lstStyle/>
                    <a:p>
                      <a:r>
                        <a:rPr lang="en-US" dirty="0" smtClean="0"/>
                        <a:t>3% COLA</a:t>
                      </a:r>
                      <a:endParaRPr lang="en-US" dirty="0"/>
                    </a:p>
                  </a:txBody>
                  <a:tcPr>
                    <a:solidFill>
                      <a:schemeClr val="accent1">
                        <a:lumMod val="20000"/>
                        <a:lumOff val="80000"/>
                      </a:schemeClr>
                    </a:solidFill>
                  </a:tcPr>
                </a:tc>
                <a:tc>
                  <a:txBody>
                    <a:bodyPr/>
                    <a:lstStyle/>
                    <a:p>
                      <a:r>
                        <a:rPr lang="en-US" dirty="0" smtClean="0"/>
                        <a:t>3.25% COLA</a:t>
                      </a:r>
                      <a:endParaRPr lang="en-US" dirty="0"/>
                    </a:p>
                  </a:txBody>
                  <a:tcPr>
                    <a:solidFill>
                      <a:schemeClr val="accent6">
                        <a:lumMod val="20000"/>
                        <a:lumOff val="80000"/>
                      </a:schemeClr>
                    </a:solidFill>
                  </a:tcPr>
                </a:tc>
                <a:tc>
                  <a:txBody>
                    <a:bodyPr/>
                    <a:lstStyle/>
                    <a:p>
                      <a:r>
                        <a:rPr lang="en-US" dirty="0" smtClean="0"/>
                        <a:t>3.50% COLA</a:t>
                      </a:r>
                      <a:endParaRPr lang="en-US" dirty="0"/>
                    </a:p>
                  </a:txBody>
                  <a:tcPr>
                    <a:solidFill>
                      <a:schemeClr val="accent1">
                        <a:lumMod val="20000"/>
                        <a:lumOff val="80000"/>
                      </a:schemeClr>
                    </a:solidFill>
                  </a:tcPr>
                </a:tc>
              </a:tr>
              <a:tr h="670209">
                <a:tc>
                  <a:txBody>
                    <a:bodyPr/>
                    <a:lstStyle/>
                    <a:p>
                      <a:r>
                        <a:rPr lang="en-US" dirty="0" smtClean="0"/>
                        <a:t>AFSCME -</a:t>
                      </a:r>
                    </a:p>
                    <a:p>
                      <a:r>
                        <a:rPr lang="en-US" dirty="0" smtClean="0"/>
                        <a:t>Library</a:t>
                      </a:r>
                      <a:endParaRPr lang="en-US" dirty="0"/>
                    </a:p>
                  </a:txBody>
                  <a:tcPr>
                    <a:solidFill>
                      <a:schemeClr val="accent1">
                        <a:lumMod val="40000"/>
                        <a:lumOff val="60000"/>
                      </a:schemeClr>
                    </a:solidFill>
                  </a:tcPr>
                </a:tc>
                <a:tc>
                  <a:txBody>
                    <a:bodyPr/>
                    <a:lstStyle/>
                    <a:p>
                      <a:r>
                        <a:rPr lang="en-US" dirty="0" smtClean="0"/>
                        <a:t>2% COLA</a:t>
                      </a:r>
                      <a:endParaRPr lang="en-US" dirty="0"/>
                    </a:p>
                  </a:txBody>
                  <a:tcPr>
                    <a:solidFill>
                      <a:schemeClr val="accent1">
                        <a:lumMod val="40000"/>
                        <a:lumOff val="60000"/>
                      </a:schemeClr>
                    </a:solidFill>
                  </a:tcPr>
                </a:tc>
                <a:tc>
                  <a:txBody>
                    <a:bodyPr/>
                    <a:lstStyle/>
                    <a:p>
                      <a:r>
                        <a:rPr lang="en-US" dirty="0" smtClean="0"/>
                        <a:t>3% COLA</a:t>
                      </a:r>
                      <a:endParaRPr lang="en-US" dirty="0"/>
                    </a:p>
                  </a:txBody>
                  <a:tcPr>
                    <a:solidFill>
                      <a:schemeClr val="accent1">
                        <a:lumMod val="40000"/>
                        <a:lumOff val="60000"/>
                      </a:schemeClr>
                    </a:solidFill>
                  </a:tcPr>
                </a:tc>
                <a:tc>
                  <a:txBody>
                    <a:bodyPr/>
                    <a:lstStyle/>
                    <a:p>
                      <a:r>
                        <a:rPr lang="en-US" dirty="0" smtClean="0"/>
                        <a:t>3.25% COLA</a:t>
                      </a:r>
                      <a:endParaRPr lang="en-US" dirty="0"/>
                    </a:p>
                  </a:txBody>
                  <a:tcPr>
                    <a:solidFill>
                      <a:schemeClr val="accent6">
                        <a:lumMod val="60000"/>
                        <a:lumOff val="40000"/>
                      </a:schemeClr>
                    </a:solidFill>
                  </a:tcPr>
                </a:tc>
                <a:tc>
                  <a:txBody>
                    <a:bodyPr/>
                    <a:lstStyle/>
                    <a:p>
                      <a:r>
                        <a:rPr lang="en-US" dirty="0" smtClean="0"/>
                        <a:t>3.50% COLA</a:t>
                      </a:r>
                      <a:endParaRPr lang="en-US" dirty="0"/>
                    </a:p>
                  </a:txBody>
                  <a:tcPr>
                    <a:solidFill>
                      <a:schemeClr val="accent1">
                        <a:lumMod val="40000"/>
                        <a:lumOff val="60000"/>
                      </a:schemeClr>
                    </a:solidFill>
                  </a:tcPr>
                </a:tc>
              </a:tr>
              <a:tr h="585104">
                <a:tc>
                  <a:txBody>
                    <a:bodyPr/>
                    <a:lstStyle/>
                    <a:p>
                      <a:r>
                        <a:rPr lang="en-US" dirty="0" smtClean="0"/>
                        <a:t>Non-Union</a:t>
                      </a:r>
                    </a:p>
                    <a:p>
                      <a:r>
                        <a:rPr lang="en-US" dirty="0" smtClean="0"/>
                        <a:t>Employees</a:t>
                      </a:r>
                      <a:endParaRPr lang="en-US" dirty="0"/>
                    </a:p>
                  </a:txBody>
                  <a:tcPr>
                    <a:solidFill>
                      <a:schemeClr val="accent1">
                        <a:lumMod val="20000"/>
                        <a:lumOff val="80000"/>
                      </a:schemeClr>
                    </a:solidFill>
                  </a:tcPr>
                </a:tc>
                <a:tc>
                  <a:txBody>
                    <a:bodyPr/>
                    <a:lstStyle/>
                    <a:p>
                      <a:r>
                        <a:rPr lang="en-US" dirty="0" smtClean="0"/>
                        <a:t>2% COLA</a:t>
                      </a:r>
                      <a:endParaRPr lang="en-US" dirty="0"/>
                    </a:p>
                  </a:txBody>
                  <a:tcPr>
                    <a:solidFill>
                      <a:schemeClr val="accent1">
                        <a:lumMod val="20000"/>
                        <a:lumOff val="80000"/>
                      </a:schemeClr>
                    </a:solidFill>
                  </a:tcPr>
                </a:tc>
                <a:tc>
                  <a:txBody>
                    <a:bodyPr/>
                    <a:lstStyle/>
                    <a:p>
                      <a:r>
                        <a:rPr lang="en-US" dirty="0" smtClean="0"/>
                        <a:t>3% COLA</a:t>
                      </a:r>
                      <a:endParaRPr lang="en-US" dirty="0"/>
                    </a:p>
                  </a:txBody>
                  <a:tcPr>
                    <a:solidFill>
                      <a:schemeClr val="accent1">
                        <a:lumMod val="20000"/>
                        <a:lumOff val="80000"/>
                      </a:schemeClr>
                    </a:solidFill>
                  </a:tcPr>
                </a:tc>
                <a:tc>
                  <a:txBody>
                    <a:bodyPr/>
                    <a:lstStyle/>
                    <a:p>
                      <a:r>
                        <a:rPr lang="en-US" dirty="0" smtClean="0"/>
                        <a:t>3.25% COLA</a:t>
                      </a:r>
                      <a:endParaRPr lang="en-US" dirty="0"/>
                    </a:p>
                  </a:txBody>
                  <a:tcPr>
                    <a:solidFill>
                      <a:schemeClr val="accent6">
                        <a:lumMod val="20000"/>
                        <a:lumOff val="80000"/>
                      </a:schemeClr>
                    </a:solidFill>
                  </a:tcPr>
                </a:tc>
                <a:tc>
                  <a:txBody>
                    <a:bodyPr/>
                    <a:lstStyle/>
                    <a:p>
                      <a:r>
                        <a:rPr lang="en-US" dirty="0" smtClean="0"/>
                        <a:t>3.50 COLA</a:t>
                      </a:r>
                      <a:endParaRPr lang="en-US" dirty="0"/>
                    </a:p>
                  </a:txBody>
                  <a:tcPr>
                    <a:solidFill>
                      <a:schemeClr val="accent1">
                        <a:lumMod val="20000"/>
                        <a:lumOff val="80000"/>
                      </a:schemeClr>
                    </a:solidFill>
                  </a:tcPr>
                </a:tc>
              </a:tr>
            </a:tbl>
          </a:graphicData>
        </a:graphic>
      </p:graphicFrame>
      <p:sp>
        <p:nvSpPr>
          <p:cNvPr id="6" name="TextBox 5"/>
          <p:cNvSpPr txBox="1"/>
          <p:nvPr/>
        </p:nvSpPr>
        <p:spPr>
          <a:xfrm>
            <a:off x="304800" y="914400"/>
            <a:ext cx="8839200" cy="400110"/>
          </a:xfrm>
          <a:prstGeom prst="rect">
            <a:avLst/>
          </a:prstGeom>
          <a:noFill/>
        </p:spPr>
        <p:txBody>
          <a:bodyPr wrap="square" rtlCol="0">
            <a:spAutoFit/>
          </a:bodyPr>
          <a:lstStyle/>
          <a:p>
            <a:r>
              <a:rPr lang="en-US" b="1" dirty="0" smtClean="0">
                <a:latin typeface="Garamond" pitchFamily="18" charset="0"/>
              </a:rPr>
              <a:t>Funds third year of four year contracts with all of our bargaining units</a:t>
            </a:r>
            <a:endParaRPr lang="en-US" dirty="0"/>
          </a:p>
        </p:txBody>
      </p:sp>
      <p:cxnSp>
        <p:nvCxnSpPr>
          <p:cNvPr id="7" name="Straight Connector 6"/>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p:txBody>
          <a:bodyPr/>
          <a:lstStyle/>
          <a:p>
            <a:fld id="{DFB9B2EE-DA42-487F-BA2F-9CCA8600FCD1}"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0" y="228600"/>
            <a:ext cx="9144000" cy="1447800"/>
          </a:xfrm>
        </p:spPr>
        <p:txBody>
          <a:bodyPr>
            <a:normAutofit fontScale="90000"/>
          </a:bodyPr>
          <a:lstStyle/>
          <a:p>
            <a:r>
              <a:rPr lang="en-US" sz="3200" b="1" dirty="0" smtClean="0">
                <a:solidFill>
                  <a:srgbClr val="FFFFFF"/>
                </a:solidFill>
                <a:latin typeface="Garamond" pitchFamily="18" charset="0"/>
              </a:rPr>
              <a:t>FY 2012/13 Budget Highlights:</a:t>
            </a:r>
            <a:br>
              <a:rPr lang="en-US" sz="3200" b="1" dirty="0" smtClean="0">
                <a:solidFill>
                  <a:srgbClr val="FFFFFF"/>
                </a:solidFill>
                <a:latin typeface="Garamond" pitchFamily="18" charset="0"/>
              </a:rPr>
            </a:br>
            <a:r>
              <a:rPr lang="en-US" sz="2800" b="1" dirty="0" smtClean="0">
                <a:solidFill>
                  <a:srgbClr val="FFFFFF"/>
                </a:solidFill>
                <a:latin typeface="Garamond" pitchFamily="18" charset="0"/>
              </a:rPr>
              <a:t>3)  Projects Major Revenues to remain Stable</a:t>
            </a:r>
            <a:r>
              <a:rPr lang="en-US" dirty="0">
                <a:latin typeface="Garamond" pitchFamily="18" charset="0"/>
              </a:rPr>
              <a:t/>
            </a:r>
            <a:br>
              <a:rPr lang="en-US" dirty="0">
                <a:latin typeface="Garamond" pitchFamily="18" charset="0"/>
              </a:rPr>
            </a:br>
            <a:endParaRPr lang="en-US" dirty="0">
              <a:latin typeface="Garamond" pitchFamily="18" charset="0"/>
            </a:endParaRPr>
          </a:p>
        </p:txBody>
      </p:sp>
      <p:sp>
        <p:nvSpPr>
          <p:cNvPr id="232453" name="Text Box 5"/>
          <p:cNvSpPr txBox="1">
            <a:spLocks noChangeArrowheads="1"/>
          </p:cNvSpPr>
          <p:nvPr/>
        </p:nvSpPr>
        <p:spPr bwMode="auto">
          <a:xfrm>
            <a:off x="457200" y="1905000"/>
            <a:ext cx="7924800" cy="396875"/>
          </a:xfrm>
          <a:prstGeom prst="rect">
            <a:avLst/>
          </a:prstGeom>
          <a:noFill/>
          <a:ln w="12700" cap="sq">
            <a:noFill/>
            <a:miter lim="800000"/>
            <a:headEnd type="none" w="sm" len="sm"/>
            <a:tailEnd type="none" w="sm" len="sm"/>
          </a:ln>
          <a:effectLst/>
        </p:spPr>
        <p:txBody>
          <a:bodyPr>
            <a:spAutoFit/>
          </a:bodyPr>
          <a:lstStyle/>
          <a:p>
            <a:pPr>
              <a:spcBef>
                <a:spcPct val="50000"/>
              </a:spcBef>
            </a:pPr>
            <a:endParaRPr lang="en-US" dirty="0"/>
          </a:p>
        </p:txBody>
      </p:sp>
      <p:sp>
        <p:nvSpPr>
          <p:cNvPr id="7" name="Slide Number Placeholder 6"/>
          <p:cNvSpPr>
            <a:spLocks noGrp="1"/>
          </p:cNvSpPr>
          <p:nvPr>
            <p:ph type="sldNum" sz="quarter" idx="12"/>
          </p:nvPr>
        </p:nvSpPr>
        <p:spPr/>
        <p:txBody>
          <a:bodyPr/>
          <a:lstStyle/>
          <a:p>
            <a:fld id="{DFB9B2EE-DA42-487F-BA2F-9CCA8600FCD1}" type="slidenum">
              <a:rPr lang="en-US" smtClean="0"/>
              <a:pPr/>
              <a:t>14</a:t>
            </a:fld>
            <a:endParaRPr lang="en-US" dirty="0"/>
          </a:p>
        </p:txBody>
      </p:sp>
      <p:graphicFrame>
        <p:nvGraphicFramePr>
          <p:cNvPr id="281601" name="Object 1"/>
          <p:cNvGraphicFramePr>
            <a:graphicFrameLocks noChangeAspect="1"/>
          </p:cNvGraphicFramePr>
          <p:nvPr/>
        </p:nvGraphicFramePr>
        <p:xfrm>
          <a:off x="304800" y="1143000"/>
          <a:ext cx="8382000" cy="5486400"/>
        </p:xfrm>
        <a:graphic>
          <a:graphicData uri="http://schemas.openxmlformats.org/presentationml/2006/ole">
            <p:oleObj spid="_x0000_s281601" name="Worksheet" r:id="rId3" imgW="6829372" imgH="5791094" progId="Excel.Sheet.12">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0" y="152400"/>
            <a:ext cx="9144000" cy="838200"/>
          </a:xfrm>
        </p:spPr>
        <p:txBody>
          <a:bodyPr/>
          <a:lstStyle/>
          <a:p>
            <a:pPr algn="ctr"/>
            <a:r>
              <a:rPr lang="en-US" sz="3200" b="1" dirty="0">
                <a:solidFill>
                  <a:srgbClr val="FFFFFF"/>
                </a:solidFill>
                <a:latin typeface="Garamond" pitchFamily="18" charset="0"/>
              </a:rPr>
              <a:t>Building Permit History</a:t>
            </a:r>
          </a:p>
        </p:txBody>
      </p:sp>
      <p:sp>
        <p:nvSpPr>
          <p:cNvPr id="6" name="Slide Number Placeholder 5"/>
          <p:cNvSpPr>
            <a:spLocks noGrp="1"/>
          </p:cNvSpPr>
          <p:nvPr>
            <p:ph type="sldNum" sz="quarter" idx="12"/>
          </p:nvPr>
        </p:nvSpPr>
        <p:spPr/>
        <p:txBody>
          <a:bodyPr/>
          <a:lstStyle/>
          <a:p>
            <a:fld id="{DFB9B2EE-DA42-487F-BA2F-9CCA8600FCD1}" type="slidenum">
              <a:rPr lang="en-US" smtClean="0"/>
              <a:pPr/>
              <a:t>15</a:t>
            </a:fld>
            <a:endParaRPr lang="en-US" dirty="0"/>
          </a:p>
        </p:txBody>
      </p:sp>
      <p:graphicFrame>
        <p:nvGraphicFramePr>
          <p:cNvPr id="245767" name="Object 7"/>
          <p:cNvGraphicFramePr>
            <a:graphicFrameLocks noChangeAspect="1"/>
          </p:cNvGraphicFramePr>
          <p:nvPr/>
        </p:nvGraphicFramePr>
        <p:xfrm>
          <a:off x="1371600" y="914399"/>
          <a:ext cx="6777695" cy="5486401"/>
        </p:xfrm>
        <a:graphic>
          <a:graphicData uri="http://schemas.openxmlformats.org/presentationml/2006/ole">
            <p:oleObj spid="_x0000_s245767" name="Worksheet" r:id="rId3" imgW="4895797" imgH="4067175" progId="Excel.Sheet.12">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0" y="152400"/>
            <a:ext cx="9144000" cy="1447800"/>
          </a:xfrm>
        </p:spPr>
        <p:txBody>
          <a:bodyPr/>
          <a:lstStyle/>
          <a:p>
            <a:r>
              <a:rPr lang="en-US" sz="3200" b="1" dirty="0" smtClean="0">
                <a:solidFill>
                  <a:srgbClr val="FFFFFF"/>
                </a:solidFill>
                <a:latin typeface="Garamond" pitchFamily="18" charset="0"/>
              </a:rPr>
              <a:t>FY 2012/13 Budget Proposes:</a:t>
            </a:r>
            <a:br>
              <a:rPr lang="en-US" sz="3200" b="1" dirty="0" smtClean="0">
                <a:solidFill>
                  <a:srgbClr val="FFFFFF"/>
                </a:solidFill>
                <a:latin typeface="Garamond" pitchFamily="18" charset="0"/>
              </a:rPr>
            </a:br>
            <a:r>
              <a:rPr lang="en-US" sz="2800" b="1" dirty="0" smtClean="0">
                <a:solidFill>
                  <a:srgbClr val="FFFFFF"/>
                </a:solidFill>
                <a:latin typeface="Garamond" pitchFamily="18" charset="0"/>
              </a:rPr>
              <a:t>4)  All Major Fund Balances to remain stable </a:t>
            </a:r>
            <a:endParaRPr lang="en-US" sz="2800" b="1" dirty="0">
              <a:solidFill>
                <a:srgbClr val="FFFFFF"/>
              </a:solidFill>
              <a:latin typeface="Garamond" pitchFamily="18" charset="0"/>
            </a:endParaRPr>
          </a:p>
        </p:txBody>
      </p:sp>
      <p:sp>
        <p:nvSpPr>
          <p:cNvPr id="7" name="Slide Number Placeholder 6"/>
          <p:cNvSpPr>
            <a:spLocks noGrp="1"/>
          </p:cNvSpPr>
          <p:nvPr>
            <p:ph type="sldNum" sz="quarter" idx="12"/>
          </p:nvPr>
        </p:nvSpPr>
        <p:spPr/>
        <p:txBody>
          <a:bodyPr/>
          <a:lstStyle/>
          <a:p>
            <a:fld id="{DFB9B2EE-DA42-487F-BA2F-9CCA8600FCD1}" type="slidenum">
              <a:rPr lang="en-US" smtClean="0"/>
              <a:pPr/>
              <a:t>16</a:t>
            </a:fld>
            <a:endParaRPr lang="en-US" dirty="0"/>
          </a:p>
        </p:txBody>
      </p:sp>
      <p:graphicFrame>
        <p:nvGraphicFramePr>
          <p:cNvPr id="290820" name="Object 4"/>
          <p:cNvGraphicFramePr>
            <a:graphicFrameLocks noChangeAspect="1"/>
          </p:cNvGraphicFramePr>
          <p:nvPr/>
        </p:nvGraphicFramePr>
        <p:xfrm>
          <a:off x="990600" y="1371600"/>
          <a:ext cx="7239000" cy="5274698"/>
        </p:xfrm>
        <a:graphic>
          <a:graphicData uri="http://schemas.openxmlformats.org/presentationml/2006/ole">
            <p:oleObj spid="_x0000_s290820" name="Worksheet" r:id="rId3" imgW="6915309" imgH="5038778" progId="Excel.Sheet.12">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671560" cy="1143000"/>
          </a:xfrm>
        </p:spPr>
        <p:txBody>
          <a:bodyPr>
            <a:normAutofit/>
          </a:bodyPr>
          <a:lstStyle/>
          <a:p>
            <a:r>
              <a:rPr lang="en-US" sz="3600" b="1" dirty="0" smtClean="0">
                <a:latin typeface="Garamond" pitchFamily="18" charset="0"/>
              </a:rPr>
              <a:t>FY 2012/13 Budget Highlights:</a:t>
            </a:r>
            <a:endParaRPr lang="en-US" sz="4400" b="1" dirty="0">
              <a:latin typeface="Garamond" pitchFamily="18" charset="0"/>
            </a:endParaRPr>
          </a:p>
        </p:txBody>
      </p:sp>
      <p:sp>
        <p:nvSpPr>
          <p:cNvPr id="3" name="Content Placeholder 2"/>
          <p:cNvSpPr>
            <a:spLocks noGrp="1"/>
          </p:cNvSpPr>
          <p:nvPr>
            <p:ph idx="1"/>
          </p:nvPr>
        </p:nvSpPr>
        <p:spPr>
          <a:xfrm>
            <a:off x="228600" y="1524000"/>
            <a:ext cx="8610600" cy="4495800"/>
          </a:xfrm>
        </p:spPr>
        <p:txBody>
          <a:bodyPr wrap="square">
            <a:noAutofit/>
          </a:bodyPr>
          <a:lstStyle/>
          <a:p>
            <a:pPr>
              <a:buClr>
                <a:schemeClr val="bg1">
                  <a:lumMod val="75000"/>
                  <a:lumOff val="25000"/>
                </a:schemeClr>
              </a:buClr>
              <a:buNone/>
            </a:pPr>
            <a:r>
              <a:rPr lang="en-US" sz="3600" b="1" dirty="0" smtClean="0">
                <a:solidFill>
                  <a:schemeClr val="accent2">
                    <a:lumMod val="60000"/>
                    <a:lumOff val="40000"/>
                  </a:schemeClr>
                </a:solidFill>
                <a:latin typeface="Garamond" pitchFamily="18" charset="0"/>
              </a:rPr>
              <a:t>5) Health Insurance –</a:t>
            </a:r>
            <a:r>
              <a:rPr lang="en-US" sz="3600" b="1" dirty="0" smtClean="0">
                <a:latin typeface="Garamond" pitchFamily="18" charset="0"/>
              </a:rPr>
              <a:t> </a:t>
            </a:r>
          </a:p>
          <a:p>
            <a:pPr>
              <a:buClr>
                <a:srgbClr val="FFC000"/>
              </a:buClr>
              <a:buFont typeface="Wingdings" pitchFamily="2" charset="2"/>
              <a:buChar char="Ø"/>
            </a:pPr>
            <a:r>
              <a:rPr lang="en-US" sz="2800" b="1" dirty="0" smtClean="0">
                <a:latin typeface="Garamond" pitchFamily="18" charset="0"/>
              </a:rPr>
              <a:t>Continued aggressive management of our Health Insurance Fund.</a:t>
            </a:r>
          </a:p>
          <a:p>
            <a:pPr lvl="2">
              <a:buClr>
                <a:schemeClr val="accent6">
                  <a:lumMod val="40000"/>
                  <a:lumOff val="60000"/>
                </a:schemeClr>
              </a:buClr>
              <a:buFont typeface="Wingdings" pitchFamily="2" charset="2"/>
              <a:buChar char="§"/>
            </a:pPr>
            <a:r>
              <a:rPr lang="en-US" sz="2000" b="1" dirty="0" smtClean="0">
                <a:latin typeface="Garamond" pitchFamily="18" charset="0"/>
              </a:rPr>
              <a:t>Recommend renewal with Wellmark with 6% increase in “total projected maximum costs” vs. 11% national</a:t>
            </a:r>
          </a:p>
          <a:p>
            <a:pPr lvl="2">
              <a:buClr>
                <a:schemeClr val="accent6">
                  <a:lumMod val="40000"/>
                  <a:lumOff val="60000"/>
                </a:schemeClr>
              </a:buClr>
              <a:buFont typeface="Wingdings" pitchFamily="2" charset="2"/>
              <a:buChar char="§"/>
            </a:pPr>
            <a:r>
              <a:rPr lang="en-US" sz="2000" b="1" dirty="0" smtClean="0">
                <a:latin typeface="Garamond" pitchFamily="18" charset="0"/>
              </a:rPr>
              <a:t>History of health claims: 8 year average increase </a:t>
            </a:r>
            <a:r>
              <a:rPr lang="en-US" sz="2000" b="1" dirty="0" smtClean="0">
                <a:solidFill>
                  <a:srgbClr val="FFC000"/>
                </a:solidFill>
                <a:latin typeface="Garamond" pitchFamily="18" charset="0"/>
              </a:rPr>
              <a:t>4.17%</a:t>
            </a:r>
            <a:r>
              <a:rPr lang="en-US" sz="2000" b="1" dirty="0" smtClean="0">
                <a:latin typeface="Garamond" pitchFamily="18" charset="0"/>
              </a:rPr>
              <a:t>  (National average 11%) </a:t>
            </a:r>
          </a:p>
          <a:p>
            <a:pPr lvl="2">
              <a:buClr>
                <a:schemeClr val="accent6">
                  <a:lumMod val="40000"/>
                  <a:lumOff val="60000"/>
                </a:schemeClr>
              </a:buClr>
              <a:buFont typeface="Wingdings" pitchFamily="2" charset="2"/>
              <a:buChar char="§"/>
            </a:pPr>
            <a:r>
              <a:rPr lang="en-US" sz="2000" b="1" dirty="0" smtClean="0">
                <a:latin typeface="Garamond" pitchFamily="18" charset="0"/>
              </a:rPr>
              <a:t>Increase Specific Stop Loss from $50K to $70K</a:t>
            </a:r>
          </a:p>
          <a:p>
            <a:pPr lvl="2">
              <a:buClr>
                <a:schemeClr val="accent6">
                  <a:lumMod val="40000"/>
                  <a:lumOff val="60000"/>
                </a:schemeClr>
              </a:buClr>
              <a:buFont typeface="Wingdings" pitchFamily="2" charset="2"/>
              <a:buChar char="§"/>
            </a:pPr>
            <a:r>
              <a:rPr lang="en-US" sz="2000" b="1" dirty="0" smtClean="0">
                <a:latin typeface="Garamond" pitchFamily="18" charset="0"/>
              </a:rPr>
              <a:t>Ample cash reserves in excess of $1 million are available to fund  claims  up to maximum aggregate attachment point (125% of expected claims)</a:t>
            </a:r>
          </a:p>
          <a:p>
            <a:pPr lvl="2">
              <a:spcBef>
                <a:spcPts val="0"/>
              </a:spcBef>
              <a:buClr>
                <a:schemeClr val="accent2">
                  <a:lumMod val="20000"/>
                  <a:lumOff val="80000"/>
                </a:schemeClr>
              </a:buClr>
              <a:buFont typeface="Wingdings" pitchFamily="2" charset="2"/>
              <a:buChar char="§"/>
            </a:pPr>
            <a:r>
              <a:rPr lang="en-US" sz="2000" b="1" dirty="0" smtClean="0">
                <a:latin typeface="Garamond" pitchFamily="18" charset="0"/>
              </a:rPr>
              <a:t>Health Committee continues to meet regularly to monitor our existing health care plan</a:t>
            </a:r>
          </a:p>
          <a:p>
            <a:pPr lvl="1">
              <a:spcBef>
                <a:spcPts val="0"/>
              </a:spcBef>
              <a:buClr>
                <a:schemeClr val="accent3"/>
              </a:buClr>
              <a:buNone/>
            </a:pPr>
            <a:endParaRPr lang="en-US" sz="2400" b="1" dirty="0" smtClean="0">
              <a:latin typeface="Garamond" pitchFamily="18" charset="0"/>
            </a:endParaRPr>
          </a:p>
          <a:p>
            <a:pPr lvl="1">
              <a:spcBef>
                <a:spcPts val="0"/>
              </a:spcBef>
              <a:buClr>
                <a:schemeClr val="accent3"/>
              </a:buClr>
              <a:buNone/>
            </a:pPr>
            <a:endParaRPr lang="en-US" sz="2400" b="1" dirty="0" smtClean="0">
              <a:latin typeface="Garamond" pitchFamily="18" charset="0"/>
            </a:endParaRPr>
          </a:p>
          <a:p>
            <a:pPr lvl="2">
              <a:buClr>
                <a:schemeClr val="accent6">
                  <a:lumMod val="40000"/>
                  <a:lumOff val="60000"/>
                </a:schemeClr>
              </a:buClr>
              <a:buFont typeface="Wingdings" pitchFamily="2" charset="2"/>
              <a:buChar char="§"/>
            </a:pPr>
            <a:endParaRPr lang="en-US" sz="2000" dirty="0" smtClean="0">
              <a:latin typeface="Garamond" pitchFamily="18" charset="0"/>
            </a:endParaRPr>
          </a:p>
          <a:p>
            <a:pPr lvl="1"/>
            <a:endParaRPr lang="en-US" sz="2400" dirty="0" smtClean="0">
              <a:latin typeface="Garamond" pitchFamily="18" charset="0"/>
            </a:endParaRPr>
          </a:p>
          <a:p>
            <a:endParaRPr lang="en-US" sz="2400" dirty="0">
              <a:latin typeface="Garamond" pitchFamily="18" charset="0"/>
            </a:endParaRPr>
          </a:p>
        </p:txBody>
      </p:sp>
      <p:cxnSp>
        <p:nvCxnSpPr>
          <p:cNvPr id="7" name="Straight Connector 6"/>
          <p:cNvCxnSpPr/>
          <p:nvPr/>
        </p:nvCxnSpPr>
        <p:spPr>
          <a:xfrm>
            <a:off x="381000" y="13716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pic>
        <p:nvPicPr>
          <p:cNvPr id="8" name="Picture 6" descr="invert bw"/>
          <p:cNvPicPr>
            <a:picLocks noChangeAspect="1" noChangeArrowheads="1"/>
          </p:cNvPicPr>
          <p:nvPr/>
        </p:nvPicPr>
        <p:blipFill>
          <a:blip r:embed="rId2" cstate="print">
            <a:clrChange>
              <a:clrFrom>
                <a:srgbClr val="0C0C0C"/>
              </a:clrFrom>
              <a:clrTo>
                <a:srgbClr val="0C0C0C">
                  <a:alpha val="0"/>
                </a:srgbClr>
              </a:clrTo>
            </a:clrChange>
          </a:blip>
          <a:srcRect/>
          <a:stretch>
            <a:fillRect/>
          </a:stretch>
        </p:blipFill>
        <p:spPr bwMode="auto">
          <a:xfrm>
            <a:off x="7239000" y="6092825"/>
            <a:ext cx="1447800" cy="765175"/>
          </a:xfrm>
          <a:prstGeom prst="rect">
            <a:avLst/>
          </a:prstGeom>
          <a:noFill/>
        </p:spPr>
      </p:pic>
      <p:sp>
        <p:nvSpPr>
          <p:cNvPr id="10" name="Slide Number Placeholder 9"/>
          <p:cNvSpPr>
            <a:spLocks noGrp="1"/>
          </p:cNvSpPr>
          <p:nvPr>
            <p:ph type="sldNum" sz="quarter" idx="12"/>
          </p:nvPr>
        </p:nvSpPr>
        <p:spPr/>
        <p:txBody>
          <a:bodyPr/>
          <a:lstStyle/>
          <a:p>
            <a:fld id="{DFB9B2EE-DA42-487F-BA2F-9CCA8600FCD1}"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228600" y="304800"/>
            <a:ext cx="8534400" cy="1066800"/>
          </a:xfrm>
        </p:spPr>
        <p:txBody>
          <a:bodyPr>
            <a:normAutofit/>
          </a:bodyPr>
          <a:lstStyle/>
          <a:p>
            <a:r>
              <a:rPr lang="en-US" sz="4400" b="1" dirty="0" smtClean="0">
                <a:latin typeface="Garamond" pitchFamily="18" charset="0"/>
              </a:rPr>
              <a:t>FY 2012/13 Budget Highlights:</a:t>
            </a:r>
            <a:endParaRPr lang="en-US" sz="4400" dirty="0">
              <a:latin typeface="Garamond" pitchFamily="18" charset="0"/>
            </a:endParaRPr>
          </a:p>
        </p:txBody>
      </p:sp>
      <p:sp>
        <p:nvSpPr>
          <p:cNvPr id="208899" name="Rectangle 3"/>
          <p:cNvSpPr>
            <a:spLocks noGrp="1" noChangeArrowheads="1"/>
          </p:cNvSpPr>
          <p:nvPr>
            <p:ph idx="1"/>
          </p:nvPr>
        </p:nvSpPr>
        <p:spPr>
          <a:xfrm>
            <a:off x="152400" y="1524000"/>
            <a:ext cx="8763000" cy="5029200"/>
          </a:xfrm>
        </p:spPr>
        <p:txBody>
          <a:bodyPr>
            <a:noAutofit/>
          </a:bodyPr>
          <a:lstStyle/>
          <a:p>
            <a:pPr marL="285750" indent="-285750">
              <a:lnSpc>
                <a:spcPct val="80000"/>
              </a:lnSpc>
              <a:spcBef>
                <a:spcPts val="0"/>
              </a:spcBef>
              <a:buSzTx/>
              <a:buNone/>
            </a:pPr>
            <a:r>
              <a:rPr lang="en-US" sz="3200" b="1" dirty="0" smtClean="0">
                <a:solidFill>
                  <a:schemeClr val="accent6"/>
                </a:solidFill>
                <a:latin typeface="Garamond" pitchFamily="18" charset="0"/>
              </a:rPr>
              <a:t>6) Liability Insurance – </a:t>
            </a:r>
          </a:p>
          <a:p>
            <a:pPr marL="285750" indent="-285750">
              <a:lnSpc>
                <a:spcPct val="80000"/>
              </a:lnSpc>
              <a:spcBef>
                <a:spcPts val="0"/>
              </a:spcBef>
              <a:buSzTx/>
              <a:buNone/>
            </a:pPr>
            <a:endParaRPr lang="en-US" sz="2800" b="1" dirty="0" smtClean="0">
              <a:solidFill>
                <a:srgbClr val="FFFFFF"/>
              </a:solidFill>
              <a:latin typeface="Garamond" pitchFamily="18" charset="0"/>
            </a:endParaRPr>
          </a:p>
          <a:p>
            <a:pPr marL="285750" indent="-285750">
              <a:lnSpc>
                <a:spcPct val="80000"/>
              </a:lnSpc>
              <a:spcBef>
                <a:spcPts val="0"/>
              </a:spcBef>
              <a:buSzTx/>
              <a:buNone/>
            </a:pPr>
            <a:r>
              <a:rPr lang="en-US" sz="2400" b="1" dirty="0" smtClean="0">
                <a:solidFill>
                  <a:srgbClr val="FFFFFF"/>
                </a:solidFill>
                <a:latin typeface="Garamond" pitchFamily="18" charset="0"/>
              </a:rPr>
              <a:t>Total Liability Insurance up $89,736 or 14.15</a:t>
            </a:r>
            <a:r>
              <a:rPr lang="en-US" sz="2400" b="1" dirty="0" smtClean="0">
                <a:latin typeface="Garamond" pitchFamily="18" charset="0"/>
              </a:rPr>
              <a:t>%. </a:t>
            </a:r>
            <a:r>
              <a:rPr lang="en-US" sz="2800" b="1" dirty="0" smtClean="0">
                <a:latin typeface="Garamond" pitchFamily="18" charset="0"/>
              </a:rPr>
              <a:t> </a:t>
            </a:r>
          </a:p>
          <a:p>
            <a:pPr marL="285750" indent="-285750">
              <a:lnSpc>
                <a:spcPct val="80000"/>
              </a:lnSpc>
              <a:spcBef>
                <a:spcPts val="0"/>
              </a:spcBef>
              <a:buSzTx/>
              <a:buNone/>
            </a:pPr>
            <a:endParaRPr lang="en-US" sz="1000" b="1" dirty="0" smtClean="0">
              <a:latin typeface="Garamond" pitchFamily="18" charset="0"/>
            </a:endParaRPr>
          </a:p>
          <a:p>
            <a:pPr marL="301752" lvl="1" indent="0">
              <a:lnSpc>
                <a:spcPct val="80000"/>
              </a:lnSpc>
              <a:buClr>
                <a:srgbClr val="FFC000"/>
              </a:buClr>
              <a:buFont typeface="Wingdings" pitchFamily="2" charset="2"/>
              <a:buChar char="Ø"/>
            </a:pPr>
            <a:r>
              <a:rPr lang="en-US" sz="2400" b="1" dirty="0" smtClean="0">
                <a:solidFill>
                  <a:srgbClr val="FFC000"/>
                </a:solidFill>
                <a:latin typeface="Garamond" pitchFamily="18" charset="0"/>
              </a:rPr>
              <a:t>Workers Compensation Fees up:  $39,851 or 10%</a:t>
            </a:r>
          </a:p>
          <a:p>
            <a:pPr marL="957834" lvl="3" indent="0" defTabSz="640080">
              <a:lnSpc>
                <a:spcPct val="80000"/>
              </a:lnSpc>
              <a:buClr>
                <a:schemeClr val="accent6">
                  <a:lumMod val="40000"/>
                  <a:lumOff val="60000"/>
                </a:schemeClr>
              </a:buClr>
              <a:buFont typeface="Wingdings" pitchFamily="2" charset="2"/>
              <a:buChar char="ü"/>
            </a:pPr>
            <a:r>
              <a:rPr lang="en-US" sz="1800" b="1" dirty="0" smtClean="0">
                <a:solidFill>
                  <a:srgbClr val="FFFFFF"/>
                </a:solidFill>
                <a:latin typeface="Garamond" pitchFamily="18" charset="0"/>
                <a:cs typeface="Arial" pitchFamily="34" charset="0"/>
              </a:rPr>
              <a:t>Increased Mod rate from 1.13 to 1.20 due to Actual Losses exceeding Expected losses in each of last 3 three years  AND our last “good” year  of actual losses dropped off – 2008</a:t>
            </a:r>
          </a:p>
          <a:p>
            <a:pPr marL="957834" lvl="3" indent="0" defTabSz="640080">
              <a:lnSpc>
                <a:spcPct val="80000"/>
              </a:lnSpc>
              <a:buClr>
                <a:schemeClr val="accent6">
                  <a:lumMod val="40000"/>
                  <a:lumOff val="60000"/>
                </a:schemeClr>
              </a:buClr>
              <a:buNone/>
            </a:pPr>
            <a:endParaRPr lang="en-US" sz="1800" b="1" dirty="0" smtClean="0">
              <a:solidFill>
                <a:srgbClr val="FFFFFF"/>
              </a:solidFill>
              <a:latin typeface="Garamond" pitchFamily="18" charset="0"/>
              <a:cs typeface="Arial" pitchFamily="34" charset="0"/>
            </a:endParaRPr>
          </a:p>
          <a:p>
            <a:pPr marL="1186434" lvl="3">
              <a:lnSpc>
                <a:spcPct val="80000"/>
              </a:lnSpc>
              <a:buClr>
                <a:schemeClr val="accent6">
                  <a:lumMod val="40000"/>
                  <a:lumOff val="60000"/>
                </a:schemeClr>
              </a:buClr>
              <a:buFont typeface="Wingdings" pitchFamily="2" charset="2"/>
              <a:buChar char="ü"/>
            </a:pPr>
            <a:r>
              <a:rPr lang="en-US" sz="1800" b="1" dirty="0" smtClean="0">
                <a:solidFill>
                  <a:srgbClr val="FFFFFF"/>
                </a:solidFill>
                <a:latin typeface="Garamond" pitchFamily="18" charset="0"/>
                <a:cs typeface="Arial" pitchFamily="34" charset="0"/>
              </a:rPr>
              <a:t>Striving to manage our Work Comp insurance costs although…..</a:t>
            </a:r>
          </a:p>
          <a:p>
            <a:pPr marL="1570482" lvl="4">
              <a:lnSpc>
                <a:spcPct val="80000"/>
              </a:lnSpc>
              <a:buClr>
                <a:srgbClr val="00B0F0"/>
              </a:buClr>
              <a:buSzPct val="75000"/>
              <a:buFont typeface="Wingdings" pitchFamily="2" charset="2"/>
              <a:buChar char="§"/>
            </a:pPr>
            <a:r>
              <a:rPr lang="en-US" sz="1800" b="1" dirty="0" smtClean="0">
                <a:solidFill>
                  <a:srgbClr val="FFFFFF"/>
                </a:solidFill>
                <a:latin typeface="Garamond" pitchFamily="18" charset="0"/>
                <a:cs typeface="Arial" pitchFamily="34" charset="0"/>
              </a:rPr>
              <a:t>Continue to have increased wages</a:t>
            </a:r>
          </a:p>
          <a:p>
            <a:pPr marL="1570482" lvl="4">
              <a:lnSpc>
                <a:spcPct val="80000"/>
              </a:lnSpc>
              <a:buClr>
                <a:srgbClr val="00B0F0"/>
              </a:buClr>
              <a:buSzPct val="75000"/>
              <a:buFont typeface="Wingdings" pitchFamily="2" charset="2"/>
              <a:buChar char="§"/>
            </a:pPr>
            <a:r>
              <a:rPr lang="en-US" sz="1800" b="1" dirty="0" smtClean="0">
                <a:latin typeface="Garamond" pitchFamily="18" charset="0"/>
                <a:cs typeface="Arial" pitchFamily="34" charset="0"/>
              </a:rPr>
              <a:t>7% to 21% State of Iowa published rate increases on various job classifications</a:t>
            </a:r>
            <a:endParaRPr lang="en-US" sz="1800" b="1" dirty="0" smtClean="0">
              <a:solidFill>
                <a:srgbClr val="FFFFFF"/>
              </a:solidFill>
              <a:latin typeface="Garamond" pitchFamily="18" charset="0"/>
              <a:cs typeface="Arial" pitchFamily="34" charset="0"/>
            </a:endParaRPr>
          </a:p>
          <a:p>
            <a:pPr marL="1341882" lvl="4" indent="0">
              <a:lnSpc>
                <a:spcPct val="80000"/>
              </a:lnSpc>
              <a:buClr>
                <a:srgbClr val="33CCFF"/>
              </a:buClr>
              <a:buSzPct val="70000"/>
              <a:buNone/>
            </a:pPr>
            <a:endParaRPr lang="en-US" sz="1800" b="1" dirty="0" smtClean="0">
              <a:solidFill>
                <a:srgbClr val="FFFFFF"/>
              </a:solidFill>
              <a:latin typeface="Garamond" pitchFamily="18" charset="0"/>
            </a:endParaRPr>
          </a:p>
          <a:p>
            <a:pPr marL="587502" lvl="1" indent="-285750">
              <a:lnSpc>
                <a:spcPct val="80000"/>
              </a:lnSpc>
              <a:spcBef>
                <a:spcPts val="0"/>
              </a:spcBef>
              <a:buClr>
                <a:srgbClr val="FFC000"/>
              </a:buClr>
              <a:buSzTx/>
              <a:buFont typeface="Wingdings" pitchFamily="2" charset="2"/>
              <a:buChar char="Ø"/>
            </a:pPr>
            <a:r>
              <a:rPr lang="en-US" sz="2400" b="1" dirty="0" smtClean="0">
                <a:solidFill>
                  <a:srgbClr val="FFC000"/>
                </a:solidFill>
                <a:latin typeface="Garamond" pitchFamily="18" charset="0"/>
              </a:rPr>
              <a:t>Third year of equity refund on Property Insurance from ICAP dropped off: $35,430</a:t>
            </a:r>
            <a:r>
              <a:rPr lang="en-US" sz="1800" b="1" dirty="0" smtClean="0">
                <a:solidFill>
                  <a:srgbClr val="FFC000"/>
                </a:solidFill>
                <a:latin typeface="Garamond" pitchFamily="18" charset="0"/>
              </a:rPr>
              <a:t>   </a:t>
            </a:r>
            <a:endParaRPr lang="en-US" sz="1800" b="1" dirty="0" smtClean="0">
              <a:latin typeface="Garamond" pitchFamily="18" charset="0"/>
              <a:cs typeface="Arial" pitchFamily="34" charset="0"/>
            </a:endParaRPr>
          </a:p>
          <a:p>
            <a:pPr marL="957834" lvl="3" indent="0" defTabSz="457200">
              <a:lnSpc>
                <a:spcPct val="80000"/>
              </a:lnSpc>
              <a:buClr>
                <a:schemeClr val="accent6">
                  <a:lumMod val="40000"/>
                  <a:lumOff val="60000"/>
                </a:schemeClr>
              </a:buClr>
              <a:buSzPct val="100000"/>
              <a:buFont typeface="Wingdings" pitchFamily="2" charset="2"/>
              <a:buChar char="ü"/>
            </a:pPr>
            <a:endParaRPr lang="en-US" sz="1800" b="1" dirty="0" smtClean="0">
              <a:latin typeface="Garamond" pitchFamily="18" charset="0"/>
              <a:cs typeface="Arial" pitchFamily="34" charset="0"/>
            </a:endParaRPr>
          </a:p>
          <a:p>
            <a:pPr marL="400050" lvl="1" indent="0" defTabSz="457200">
              <a:lnSpc>
                <a:spcPct val="80000"/>
              </a:lnSpc>
              <a:buClr>
                <a:schemeClr val="accent6">
                  <a:lumMod val="40000"/>
                  <a:lumOff val="60000"/>
                </a:schemeClr>
              </a:buClr>
              <a:buSzPct val="100000"/>
              <a:buNone/>
            </a:pPr>
            <a:r>
              <a:rPr lang="en-US" b="1" dirty="0" smtClean="0">
                <a:latin typeface="Garamond" pitchFamily="18" charset="0"/>
                <a:cs typeface="Arial" pitchFamily="34" charset="0"/>
              </a:rPr>
              <a:t> </a:t>
            </a:r>
            <a:endParaRPr lang="en-US" sz="2000" b="1" dirty="0">
              <a:latin typeface="Garamond" pitchFamily="18" charset="0"/>
              <a:cs typeface="Arial" pitchFamily="34" charset="0"/>
            </a:endParaRPr>
          </a:p>
          <a:p>
            <a:pPr marL="457200" lvl="1" indent="0">
              <a:lnSpc>
                <a:spcPct val="80000"/>
              </a:lnSpc>
            </a:pPr>
            <a:endParaRPr lang="en-US" sz="2000" b="1" dirty="0">
              <a:latin typeface="Garamond" pitchFamily="18" charset="0"/>
            </a:endParaRPr>
          </a:p>
          <a:p>
            <a:pPr marL="285750" indent="-285750">
              <a:lnSpc>
                <a:spcPct val="80000"/>
              </a:lnSpc>
            </a:pPr>
            <a:endParaRPr lang="en-US" sz="900" dirty="0"/>
          </a:p>
          <a:p>
            <a:pPr marL="285750" indent="-285750">
              <a:lnSpc>
                <a:spcPct val="80000"/>
              </a:lnSpc>
            </a:pPr>
            <a:endParaRPr lang="en-US" sz="900" dirty="0"/>
          </a:p>
        </p:txBody>
      </p:sp>
      <p:cxnSp>
        <p:nvCxnSpPr>
          <p:cNvPr id="9" name="Straight Connector 8"/>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pic>
        <p:nvPicPr>
          <p:cNvPr id="10" name="Picture 6" descr="invert bw"/>
          <p:cNvPicPr>
            <a:picLocks noChangeAspect="1" noChangeArrowheads="1"/>
          </p:cNvPicPr>
          <p:nvPr/>
        </p:nvPicPr>
        <p:blipFill>
          <a:blip r:embed="rId3"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sp>
        <p:nvSpPr>
          <p:cNvPr id="7" name="Slide Number Placeholder 6"/>
          <p:cNvSpPr>
            <a:spLocks noGrp="1"/>
          </p:cNvSpPr>
          <p:nvPr>
            <p:ph type="sldNum" sz="quarter" idx="12"/>
          </p:nvPr>
        </p:nvSpPr>
        <p:spPr/>
        <p:txBody>
          <a:bodyPr/>
          <a:lstStyle/>
          <a:p>
            <a:fld id="{DFB9B2EE-DA42-487F-BA2F-9CCA8600FCD1}"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152400" y="228600"/>
            <a:ext cx="8991600" cy="1600200"/>
          </a:xfrm>
        </p:spPr>
        <p:txBody>
          <a:bodyPr>
            <a:normAutofit fontScale="90000"/>
          </a:bodyPr>
          <a:lstStyle/>
          <a:p>
            <a:r>
              <a:rPr lang="en-US" sz="4400" b="1" dirty="0" smtClean="0">
                <a:latin typeface="Garamond" pitchFamily="18" charset="0"/>
              </a:rPr>
              <a:t/>
            </a:r>
            <a:br>
              <a:rPr lang="en-US" sz="4400" b="1" dirty="0" smtClean="0">
                <a:latin typeface="Garamond" pitchFamily="18" charset="0"/>
              </a:rPr>
            </a:br>
            <a:r>
              <a:rPr lang="en-US" sz="4400" b="1" dirty="0" smtClean="0">
                <a:latin typeface="Garamond" pitchFamily="18" charset="0"/>
              </a:rPr>
              <a:t>FY 2012/13 Budget Highlights: </a:t>
            </a:r>
            <a:br>
              <a:rPr lang="en-US" sz="4400" b="1" dirty="0" smtClean="0">
                <a:latin typeface="Garamond" pitchFamily="18" charset="0"/>
              </a:rPr>
            </a:br>
            <a:r>
              <a:rPr lang="en-US" sz="4400" b="1" dirty="0" smtClean="0">
                <a:solidFill>
                  <a:schemeClr val="accent2">
                    <a:lumMod val="60000"/>
                    <a:lumOff val="40000"/>
                  </a:schemeClr>
                </a:solidFill>
                <a:latin typeface="Garamond" pitchFamily="18" charset="0"/>
              </a:rPr>
              <a:t>7</a:t>
            </a:r>
            <a:r>
              <a:rPr lang="en-US" sz="4400" b="1" dirty="0" smtClean="0">
                <a:solidFill>
                  <a:schemeClr val="accent2">
                    <a:lumMod val="60000"/>
                    <a:lumOff val="40000"/>
                  </a:schemeClr>
                </a:solidFill>
                <a:effectLst>
                  <a:outerShdw blurRad="38100" dist="38100" dir="2700000" algn="tl">
                    <a:srgbClr val="000000">
                      <a:alpha val="43137"/>
                    </a:srgbClr>
                  </a:outerShdw>
                </a:effectLst>
                <a:latin typeface="Garamond" pitchFamily="18" charset="0"/>
              </a:rPr>
              <a:t>) Gaming Revenue - $1.670 million</a:t>
            </a:r>
            <a:br>
              <a:rPr lang="en-US" sz="4400" b="1" dirty="0" smtClean="0">
                <a:solidFill>
                  <a:schemeClr val="accent2">
                    <a:lumMod val="60000"/>
                    <a:lumOff val="40000"/>
                  </a:schemeClr>
                </a:solidFill>
                <a:effectLst>
                  <a:outerShdw blurRad="38100" dist="38100" dir="2700000" algn="tl">
                    <a:srgbClr val="000000">
                      <a:alpha val="43137"/>
                    </a:srgbClr>
                  </a:outerShdw>
                </a:effectLst>
                <a:latin typeface="Garamond" pitchFamily="18" charset="0"/>
              </a:rPr>
            </a:br>
            <a:endParaRPr lang="en-US" sz="4400" b="1" dirty="0">
              <a:solidFill>
                <a:schemeClr val="accent2">
                  <a:lumMod val="60000"/>
                  <a:lumOff val="40000"/>
                </a:schemeClr>
              </a:solidFill>
              <a:effectLst>
                <a:outerShdw blurRad="38100" dist="38100" dir="2700000" algn="tl">
                  <a:srgbClr val="000000">
                    <a:alpha val="43137"/>
                  </a:srgbClr>
                </a:outerShdw>
              </a:effectLst>
              <a:latin typeface="Garamond" pitchFamily="18" charset="0"/>
            </a:endParaRPr>
          </a:p>
        </p:txBody>
      </p:sp>
      <p:sp>
        <p:nvSpPr>
          <p:cNvPr id="219139" name="Rectangle 3"/>
          <p:cNvSpPr>
            <a:spLocks noGrp="1" noChangeArrowheads="1"/>
          </p:cNvSpPr>
          <p:nvPr>
            <p:ph idx="1"/>
          </p:nvPr>
        </p:nvSpPr>
        <p:spPr>
          <a:xfrm>
            <a:off x="228600" y="1828800"/>
            <a:ext cx="8686800" cy="3962400"/>
          </a:xfrm>
          <a:ln>
            <a:noFill/>
          </a:ln>
        </p:spPr>
        <p:txBody>
          <a:bodyPr>
            <a:normAutofit fontScale="92500" lnSpcReduction="10000"/>
          </a:bodyPr>
          <a:lstStyle/>
          <a:p>
            <a:pPr marL="0" indent="0">
              <a:lnSpc>
                <a:spcPct val="90000"/>
              </a:lnSpc>
              <a:buClr>
                <a:srgbClr val="FF3300"/>
              </a:buClr>
              <a:buSzPct val="70000"/>
              <a:buFont typeface="Wingdings" pitchFamily="2" charset="2"/>
              <a:buNone/>
            </a:pPr>
            <a:endParaRPr lang="en-US" sz="2400" b="1" dirty="0" smtClean="0">
              <a:solidFill>
                <a:srgbClr val="FFFFFF"/>
              </a:solidFill>
              <a:latin typeface="Garamond" pitchFamily="18" charset="0"/>
            </a:endParaRPr>
          </a:p>
          <a:p>
            <a:pPr marL="0" indent="0">
              <a:lnSpc>
                <a:spcPct val="90000"/>
              </a:lnSpc>
              <a:buClr>
                <a:srgbClr val="FF3300"/>
              </a:buClr>
              <a:buSzPct val="70000"/>
              <a:buFont typeface="Wingdings" pitchFamily="2" charset="2"/>
              <a:buNone/>
            </a:pPr>
            <a:r>
              <a:rPr lang="en-US" sz="2400" b="1" dirty="0" smtClean="0">
                <a:solidFill>
                  <a:srgbClr val="FFFFFF"/>
                </a:solidFill>
                <a:latin typeface="Garamond" pitchFamily="18" charset="0"/>
              </a:rPr>
              <a:t>$1.464 million allocated to supplement operating budgets for: </a:t>
            </a:r>
          </a:p>
          <a:p>
            <a:pPr marL="0" indent="0">
              <a:lnSpc>
                <a:spcPct val="90000"/>
              </a:lnSpc>
              <a:buClr>
                <a:schemeClr val="bg1">
                  <a:lumMod val="75000"/>
                  <a:lumOff val="25000"/>
                </a:schemeClr>
              </a:buClr>
              <a:buSzPct val="70000"/>
              <a:buFont typeface="Wingdings" pitchFamily="2" charset="2"/>
              <a:buNone/>
            </a:pPr>
            <a:endParaRPr lang="en-US" sz="2400" b="1" dirty="0" smtClean="0">
              <a:solidFill>
                <a:srgbClr val="FFFFFF"/>
              </a:solidFill>
              <a:latin typeface="Garamond" pitchFamily="18" charset="0"/>
            </a:endParaRPr>
          </a:p>
          <a:p>
            <a:pPr marL="688848" indent="-266700">
              <a:lnSpc>
                <a:spcPct val="90000"/>
              </a:lnSpc>
              <a:buClr>
                <a:schemeClr val="accent3"/>
              </a:buClr>
              <a:buSzPct val="70000"/>
              <a:buFont typeface="Wingdings" pitchFamily="2" charset="2"/>
              <a:buChar char="Ø"/>
            </a:pPr>
            <a:r>
              <a:rPr lang="en-US" sz="2800" b="1" dirty="0" smtClean="0">
                <a:solidFill>
                  <a:srgbClr val="FFFFFF"/>
                </a:solidFill>
                <a:latin typeface="Garamond" pitchFamily="18" charset="0"/>
              </a:rPr>
              <a:t>Enterprise Funds - </a:t>
            </a:r>
            <a:r>
              <a:rPr lang="en-US" sz="2800" b="1" dirty="0" smtClean="0">
                <a:solidFill>
                  <a:srgbClr val="FFC000"/>
                </a:solidFill>
                <a:latin typeface="Garamond" pitchFamily="18" charset="0"/>
              </a:rPr>
              <a:t>$888,688 </a:t>
            </a:r>
            <a:r>
              <a:rPr lang="en-US" sz="2800" b="1" u="sng" dirty="0" smtClean="0">
                <a:solidFill>
                  <a:srgbClr val="FFFFFF"/>
                </a:solidFill>
                <a:latin typeface="Garamond" pitchFamily="18" charset="0"/>
              </a:rPr>
              <a:t>down</a:t>
            </a:r>
            <a:r>
              <a:rPr lang="en-US" sz="2800" b="1" dirty="0" smtClean="0">
                <a:solidFill>
                  <a:srgbClr val="FFFFFF"/>
                </a:solidFill>
                <a:latin typeface="Garamond" pitchFamily="18" charset="0"/>
              </a:rPr>
              <a:t> from $1,047,663 current year</a:t>
            </a:r>
          </a:p>
          <a:p>
            <a:pPr marL="688848" indent="-266700">
              <a:lnSpc>
                <a:spcPct val="90000"/>
              </a:lnSpc>
              <a:buClr>
                <a:schemeClr val="accent3"/>
              </a:buClr>
              <a:buSzPct val="70000"/>
              <a:buFont typeface="Wingdings" pitchFamily="2" charset="2"/>
              <a:buChar char="Ø"/>
            </a:pPr>
            <a:r>
              <a:rPr lang="en-US" sz="2800" b="1" dirty="0" smtClean="0">
                <a:solidFill>
                  <a:srgbClr val="FFFFFF"/>
                </a:solidFill>
                <a:latin typeface="Garamond" pitchFamily="18" charset="0"/>
              </a:rPr>
              <a:t>Road Use Fund (salt) - $250,000</a:t>
            </a:r>
          </a:p>
          <a:p>
            <a:pPr marL="688848" indent="-266700">
              <a:lnSpc>
                <a:spcPct val="90000"/>
              </a:lnSpc>
              <a:buClr>
                <a:schemeClr val="accent3"/>
              </a:buClr>
              <a:buSzPct val="70000"/>
              <a:buFont typeface="Wingdings" pitchFamily="2" charset="2"/>
              <a:buChar char="Ø"/>
            </a:pPr>
            <a:r>
              <a:rPr lang="en-US" sz="2800" b="1" dirty="0" smtClean="0">
                <a:solidFill>
                  <a:srgbClr val="FFFFFF"/>
                </a:solidFill>
                <a:latin typeface="Garamond" pitchFamily="18" charset="0"/>
              </a:rPr>
              <a:t>Economic Development - $205,702</a:t>
            </a:r>
          </a:p>
          <a:p>
            <a:pPr marL="688848" indent="-266700">
              <a:lnSpc>
                <a:spcPct val="90000"/>
              </a:lnSpc>
              <a:buClr>
                <a:schemeClr val="accent3"/>
              </a:buClr>
              <a:buSzPct val="70000"/>
              <a:buFont typeface="Wingdings" pitchFamily="2" charset="2"/>
              <a:buChar char="Ø"/>
            </a:pPr>
            <a:r>
              <a:rPr lang="en-US" sz="2800" b="1" dirty="0" smtClean="0">
                <a:solidFill>
                  <a:srgbClr val="FFFFFF"/>
                </a:solidFill>
                <a:latin typeface="Garamond" pitchFamily="18" charset="0"/>
              </a:rPr>
              <a:t>Other Funds - $120,000</a:t>
            </a:r>
          </a:p>
          <a:p>
            <a:pPr marL="990600" lvl="1" indent="-266700">
              <a:lnSpc>
                <a:spcPct val="90000"/>
              </a:lnSpc>
              <a:buClr>
                <a:srgbClr val="FF3300"/>
              </a:buClr>
              <a:buSzPct val="70000"/>
              <a:buFont typeface="Wingdings" pitchFamily="2" charset="2"/>
              <a:buChar char="Ø"/>
            </a:pPr>
            <a:endParaRPr lang="en-US" sz="2400" b="1" dirty="0" smtClean="0">
              <a:solidFill>
                <a:srgbClr val="FFFFFF"/>
              </a:solidFill>
              <a:latin typeface="Garamond" pitchFamily="18" charset="0"/>
            </a:endParaRPr>
          </a:p>
          <a:p>
            <a:pPr marL="0" indent="0">
              <a:lnSpc>
                <a:spcPct val="90000"/>
              </a:lnSpc>
              <a:buClr>
                <a:srgbClr val="FFFFFF"/>
              </a:buClr>
              <a:buFontTx/>
              <a:buNone/>
            </a:pPr>
            <a:r>
              <a:rPr lang="en-US" sz="1800" b="1" dirty="0" smtClean="0">
                <a:solidFill>
                  <a:srgbClr val="FFFFFF"/>
                </a:solidFill>
                <a:latin typeface="Garamond" pitchFamily="18" charset="0"/>
              </a:rPr>
              <a:t>If not for Gaming Revenue, user fees would be significantly higher or property taxes would be needed to supplement budgets</a:t>
            </a:r>
            <a:r>
              <a:rPr lang="en-US" sz="2400" b="1" dirty="0" smtClean="0">
                <a:solidFill>
                  <a:srgbClr val="FFFFFF"/>
                </a:solidFill>
                <a:latin typeface="Garamond" pitchFamily="18" charset="0"/>
              </a:rPr>
              <a:t>.</a:t>
            </a:r>
          </a:p>
          <a:p>
            <a:pPr marL="0" indent="0">
              <a:lnSpc>
                <a:spcPct val="90000"/>
              </a:lnSpc>
            </a:pPr>
            <a:endParaRPr lang="en-US" dirty="0">
              <a:latin typeface="Garamond" pitchFamily="18" charset="0"/>
            </a:endParaRPr>
          </a:p>
        </p:txBody>
      </p:sp>
      <p:cxnSp>
        <p:nvCxnSpPr>
          <p:cNvPr id="9" name="Straight Connector 8"/>
          <p:cNvCxnSpPr/>
          <p:nvPr/>
        </p:nvCxnSpPr>
        <p:spPr>
          <a:xfrm>
            <a:off x="381000" y="1828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pic>
        <p:nvPicPr>
          <p:cNvPr id="10" name="Picture 6" descr="invert bw"/>
          <p:cNvPicPr>
            <a:picLocks noChangeAspect="1" noChangeArrowheads="1"/>
          </p:cNvPicPr>
          <p:nvPr/>
        </p:nvPicPr>
        <p:blipFill>
          <a:blip r:embed="rId2"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sp>
        <p:nvSpPr>
          <p:cNvPr id="7" name="Slide Number Placeholder 6"/>
          <p:cNvSpPr>
            <a:spLocks noGrp="1"/>
          </p:cNvSpPr>
          <p:nvPr>
            <p:ph type="sldNum" sz="quarter" idx="12"/>
          </p:nvPr>
        </p:nvSpPr>
        <p:spPr/>
        <p:txBody>
          <a:bodyPr/>
          <a:lstStyle/>
          <a:p>
            <a:fld id="{DFB9B2EE-DA42-487F-BA2F-9CCA8600FCD1}"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228600" y="304800"/>
            <a:ext cx="8763000" cy="1143000"/>
          </a:xfrm>
        </p:spPr>
        <p:txBody>
          <a:bodyPr>
            <a:normAutofit fontScale="90000"/>
          </a:bodyPr>
          <a:lstStyle/>
          <a:p>
            <a:r>
              <a:rPr lang="en-US" b="1" dirty="0" smtClean="0">
                <a:latin typeface="Garamond" pitchFamily="18" charset="0"/>
              </a:rPr>
              <a:t>8) Community </a:t>
            </a:r>
            <a:r>
              <a:rPr lang="en-US" b="1" dirty="0">
                <a:latin typeface="Garamond" pitchFamily="18" charset="0"/>
              </a:rPr>
              <a:t>Improvement Program </a:t>
            </a:r>
            <a:r>
              <a:rPr lang="en-US" b="1" dirty="0" smtClean="0">
                <a:latin typeface="Garamond" pitchFamily="18" charset="0"/>
              </a:rPr>
              <a:t/>
            </a:r>
            <a:br>
              <a:rPr lang="en-US" b="1" dirty="0" smtClean="0">
                <a:latin typeface="Garamond" pitchFamily="18" charset="0"/>
              </a:rPr>
            </a:br>
            <a:r>
              <a:rPr lang="en-US" sz="3600" b="1" dirty="0" smtClean="0">
                <a:latin typeface="Garamond" pitchFamily="18" charset="0"/>
              </a:rPr>
              <a:t>2012  Construction Season: </a:t>
            </a:r>
            <a:r>
              <a:rPr lang="en-US" sz="3600" b="1" dirty="0" smtClean="0">
                <a:solidFill>
                  <a:srgbClr val="FFC000"/>
                </a:solidFill>
                <a:latin typeface="Garamond" pitchFamily="18" charset="0"/>
              </a:rPr>
              <a:t>$15.2 million</a:t>
            </a:r>
            <a:r>
              <a:rPr lang="en-US" sz="3600" b="1" dirty="0" smtClean="0">
                <a:solidFill>
                  <a:schemeClr val="accent2">
                    <a:lumMod val="60000"/>
                    <a:lumOff val="40000"/>
                  </a:schemeClr>
                </a:solidFill>
                <a:latin typeface="Garamond" pitchFamily="18" charset="0"/>
              </a:rPr>
              <a:t> </a:t>
            </a:r>
            <a:r>
              <a:rPr lang="en-US" sz="3600" b="1" dirty="0" smtClean="0">
                <a:latin typeface="Garamond" pitchFamily="18" charset="0"/>
              </a:rPr>
              <a:t/>
            </a:r>
            <a:br>
              <a:rPr lang="en-US" sz="3600" b="1" dirty="0" smtClean="0">
                <a:latin typeface="Garamond" pitchFamily="18" charset="0"/>
              </a:rPr>
            </a:br>
            <a:endParaRPr lang="en-US" sz="3600" b="1" dirty="0">
              <a:latin typeface="Garamond" pitchFamily="18" charset="0"/>
            </a:endParaRPr>
          </a:p>
        </p:txBody>
      </p:sp>
      <p:sp>
        <p:nvSpPr>
          <p:cNvPr id="220163" name="Rectangle 3"/>
          <p:cNvSpPr>
            <a:spLocks noGrp="1" noChangeArrowheads="1"/>
          </p:cNvSpPr>
          <p:nvPr>
            <p:ph idx="1"/>
          </p:nvPr>
        </p:nvSpPr>
        <p:spPr>
          <a:xfrm>
            <a:off x="0" y="1600200"/>
            <a:ext cx="9144000" cy="4953000"/>
          </a:xfrm>
          <a:noFill/>
        </p:spPr>
        <p:txBody>
          <a:bodyPr>
            <a:normAutofit fontScale="92500" lnSpcReduction="10000"/>
          </a:bodyPr>
          <a:lstStyle/>
          <a:p>
            <a:pPr marL="174625" lvl="1" indent="-1588">
              <a:lnSpc>
                <a:spcPct val="110000"/>
              </a:lnSpc>
              <a:buClr>
                <a:schemeClr val="tx2"/>
              </a:buClr>
              <a:buSzPct val="70000"/>
              <a:buFont typeface="Wingdings" pitchFamily="2" charset="2"/>
              <a:buChar char="§"/>
            </a:pPr>
            <a:r>
              <a:rPr lang="en-US" sz="2100" b="1" dirty="0" smtClean="0">
                <a:solidFill>
                  <a:srgbClr val="FFC000"/>
                </a:solidFill>
                <a:latin typeface="Garamond" pitchFamily="18" charset="0"/>
              </a:rPr>
              <a:t>$2.15 million:  </a:t>
            </a:r>
            <a:r>
              <a:rPr lang="en-US" sz="2100" b="1" dirty="0" smtClean="0">
                <a:latin typeface="Garamond" pitchFamily="18" charset="0"/>
              </a:rPr>
              <a:t>2nd Phase of </a:t>
            </a:r>
            <a:r>
              <a:rPr lang="en-US" sz="2100" b="1" dirty="0" err="1" smtClean="0">
                <a:latin typeface="Garamond" pitchFamily="18" charset="0"/>
              </a:rPr>
              <a:t>Tanglefoot</a:t>
            </a:r>
            <a:r>
              <a:rPr lang="en-US" sz="2100" b="1" dirty="0" smtClean="0">
                <a:latin typeface="Garamond" pitchFamily="18" charset="0"/>
              </a:rPr>
              <a:t>, 18</a:t>
            </a:r>
            <a:r>
              <a:rPr lang="en-US" sz="2100" b="1" baseline="30000" dirty="0" smtClean="0">
                <a:latin typeface="Garamond" pitchFamily="18" charset="0"/>
              </a:rPr>
              <a:t>th</a:t>
            </a:r>
            <a:r>
              <a:rPr lang="en-US" sz="2100" b="1" dirty="0" smtClean="0">
                <a:latin typeface="Garamond" pitchFamily="18" charset="0"/>
              </a:rPr>
              <a:t> Street to Greenbrier: 3 lanes with 10’ separated recreation trail on north side, preliminary work on phase III</a:t>
            </a:r>
          </a:p>
          <a:p>
            <a:pPr marL="174625" lvl="1" indent="-1588">
              <a:lnSpc>
                <a:spcPct val="110000"/>
              </a:lnSpc>
              <a:buClr>
                <a:schemeClr val="tx2"/>
              </a:buClr>
              <a:buSzPct val="70000"/>
              <a:buFont typeface="Wingdings" pitchFamily="2" charset="2"/>
              <a:buChar char="§"/>
            </a:pPr>
            <a:r>
              <a:rPr lang="en-US" sz="2100" b="1" dirty="0" smtClean="0">
                <a:solidFill>
                  <a:srgbClr val="FFC000"/>
                </a:solidFill>
                <a:latin typeface="Garamond" pitchFamily="18" charset="0"/>
              </a:rPr>
              <a:t>$1.075 million:  </a:t>
            </a:r>
            <a:r>
              <a:rPr lang="en-US" sz="2100" b="1" dirty="0" smtClean="0">
                <a:latin typeface="Garamond" pitchFamily="18" charset="0"/>
              </a:rPr>
              <a:t>1</a:t>
            </a:r>
            <a:r>
              <a:rPr lang="en-US" sz="2100" b="1" baseline="30000" dirty="0" smtClean="0">
                <a:latin typeface="Garamond" pitchFamily="18" charset="0"/>
              </a:rPr>
              <a:t>st</a:t>
            </a:r>
            <a:r>
              <a:rPr lang="en-US" sz="2100" b="1" dirty="0" smtClean="0">
                <a:latin typeface="Garamond" pitchFamily="18" charset="0"/>
              </a:rPr>
              <a:t> Phase of Hopewell Ave paving, Middle Rd to east line of Century Heights to 18</a:t>
            </a:r>
            <a:r>
              <a:rPr lang="en-US" sz="2100" b="1" baseline="30000" dirty="0" smtClean="0">
                <a:latin typeface="Garamond" pitchFamily="18" charset="0"/>
              </a:rPr>
              <a:t>th</a:t>
            </a:r>
            <a:r>
              <a:rPr lang="en-US" sz="2100" b="1" dirty="0" smtClean="0">
                <a:latin typeface="Garamond" pitchFamily="18" charset="0"/>
              </a:rPr>
              <a:t> addition.</a:t>
            </a:r>
          </a:p>
          <a:p>
            <a:pPr marL="174625" lvl="1" indent="-1588">
              <a:lnSpc>
                <a:spcPct val="110000"/>
              </a:lnSpc>
              <a:buClr>
                <a:schemeClr val="tx2"/>
              </a:buClr>
              <a:buSzPct val="70000"/>
              <a:buFont typeface="Wingdings" pitchFamily="2" charset="2"/>
              <a:buChar char="§"/>
            </a:pPr>
            <a:r>
              <a:rPr lang="en-US" sz="2100" b="1" dirty="0" smtClean="0">
                <a:solidFill>
                  <a:srgbClr val="FFC000"/>
                </a:solidFill>
                <a:latin typeface="Garamond" pitchFamily="18" charset="0"/>
              </a:rPr>
              <a:t>$1.85 million:  </a:t>
            </a:r>
            <a:r>
              <a:rPr lang="en-US" sz="2100" b="1" dirty="0" smtClean="0">
                <a:latin typeface="Garamond" pitchFamily="18" charset="0"/>
              </a:rPr>
              <a:t>Utica Ridge Road:  Spruce Hills Dr to </a:t>
            </a:r>
            <a:r>
              <a:rPr lang="en-US" sz="2100" b="1" dirty="0" err="1" smtClean="0">
                <a:latin typeface="Garamond" pitchFamily="18" charset="0"/>
              </a:rPr>
              <a:t>Tanglefoot</a:t>
            </a:r>
            <a:r>
              <a:rPr lang="en-US" sz="2100" b="1" dirty="0" smtClean="0">
                <a:latin typeface="Garamond" pitchFamily="18" charset="0"/>
              </a:rPr>
              <a:t> Lane – 5 lane  </a:t>
            </a:r>
          </a:p>
          <a:p>
            <a:pPr marL="174625" lvl="1" indent="-1588">
              <a:lnSpc>
                <a:spcPct val="110000"/>
              </a:lnSpc>
              <a:buClr>
                <a:schemeClr val="tx2"/>
              </a:buClr>
              <a:buSzPct val="70000"/>
              <a:buFont typeface="Wingdings" pitchFamily="2" charset="2"/>
              <a:buChar char="§"/>
            </a:pPr>
            <a:r>
              <a:rPr lang="en-US" sz="2100" b="1" dirty="0" smtClean="0">
                <a:solidFill>
                  <a:srgbClr val="FFC000"/>
                </a:solidFill>
                <a:latin typeface="Garamond" pitchFamily="18" charset="0"/>
              </a:rPr>
              <a:t>$1.68 million: </a:t>
            </a:r>
            <a:r>
              <a:rPr lang="en-US" sz="2100" b="1" dirty="0" smtClean="0">
                <a:solidFill>
                  <a:srgbClr val="FFFFFF"/>
                </a:solidFill>
                <a:latin typeface="Garamond" pitchFamily="18" charset="0"/>
              </a:rPr>
              <a:t>Various separated trails: Along Middle Rd from Devils Glen to Duck Creek ($742,000 Federal Funding) and along Devils Glen Rd east side  from Middle Rd to Devils Glen park and start of phase II north of Middle Rd to Crow Creek Park</a:t>
            </a:r>
          </a:p>
          <a:p>
            <a:pPr marL="174625" lvl="1" indent="-1588">
              <a:lnSpc>
                <a:spcPct val="110000"/>
              </a:lnSpc>
              <a:buClr>
                <a:schemeClr val="tx2"/>
              </a:buClr>
              <a:buSzPct val="70000"/>
              <a:buFont typeface="Wingdings" pitchFamily="2" charset="2"/>
              <a:buChar char="§"/>
            </a:pPr>
            <a:r>
              <a:rPr lang="en-US" sz="2100" b="1" dirty="0" smtClean="0">
                <a:solidFill>
                  <a:srgbClr val="FFC000"/>
                </a:solidFill>
                <a:latin typeface="Garamond" pitchFamily="18" charset="0"/>
              </a:rPr>
              <a:t>$1.5 million:  </a:t>
            </a:r>
            <a:r>
              <a:rPr lang="en-US" sz="2100" b="1" dirty="0" smtClean="0">
                <a:solidFill>
                  <a:srgbClr val="FFFFFF"/>
                </a:solidFill>
                <a:latin typeface="Garamond" pitchFamily="18" charset="0"/>
              </a:rPr>
              <a:t>Sealcoat Replacements including 25</a:t>
            </a:r>
            <a:r>
              <a:rPr lang="en-US" sz="2100" b="1" baseline="30000" dirty="0" smtClean="0">
                <a:solidFill>
                  <a:srgbClr val="FFFFFF"/>
                </a:solidFill>
                <a:latin typeface="Garamond" pitchFamily="18" charset="0"/>
              </a:rPr>
              <a:t>th</a:t>
            </a:r>
            <a:r>
              <a:rPr lang="en-US" sz="2100" b="1" dirty="0" smtClean="0">
                <a:solidFill>
                  <a:srgbClr val="FFFFFF"/>
                </a:solidFill>
                <a:latin typeface="Garamond" pitchFamily="18" charset="0"/>
              </a:rPr>
              <a:t> Street – Oak to Glen; Cody – 25</a:t>
            </a:r>
            <a:r>
              <a:rPr lang="en-US" sz="2100" b="1" baseline="30000" dirty="0" smtClean="0">
                <a:solidFill>
                  <a:srgbClr val="FFFFFF"/>
                </a:solidFill>
                <a:latin typeface="Garamond" pitchFamily="18" charset="0"/>
              </a:rPr>
              <a:t>th</a:t>
            </a:r>
            <a:r>
              <a:rPr lang="en-US" sz="2100" b="1" dirty="0" smtClean="0">
                <a:solidFill>
                  <a:srgbClr val="FFFFFF"/>
                </a:solidFill>
                <a:latin typeface="Garamond" pitchFamily="18" charset="0"/>
              </a:rPr>
              <a:t> to 26</a:t>
            </a:r>
            <a:r>
              <a:rPr lang="en-US" sz="2100" b="1" baseline="30000" dirty="0" smtClean="0">
                <a:solidFill>
                  <a:srgbClr val="FFFFFF"/>
                </a:solidFill>
                <a:latin typeface="Garamond" pitchFamily="18" charset="0"/>
              </a:rPr>
              <a:t>th</a:t>
            </a:r>
            <a:r>
              <a:rPr lang="en-US" sz="2100" b="1" dirty="0" smtClean="0">
                <a:solidFill>
                  <a:srgbClr val="FFFFFF"/>
                </a:solidFill>
                <a:latin typeface="Garamond" pitchFamily="18" charset="0"/>
              </a:rPr>
              <a:t> Street; Elm Street from 35</a:t>
            </a:r>
            <a:r>
              <a:rPr lang="en-US" sz="2100" b="1" baseline="30000" dirty="0" smtClean="0">
                <a:solidFill>
                  <a:srgbClr val="FFFFFF"/>
                </a:solidFill>
                <a:latin typeface="Garamond" pitchFamily="18" charset="0"/>
              </a:rPr>
              <a:t>th</a:t>
            </a:r>
            <a:r>
              <a:rPr lang="en-US" sz="2100" b="1" dirty="0" smtClean="0">
                <a:solidFill>
                  <a:srgbClr val="FFFFFF"/>
                </a:solidFill>
                <a:latin typeface="Garamond" pitchFamily="18" charset="0"/>
              </a:rPr>
              <a:t>  Street 700 feet east to bike trail to overlook</a:t>
            </a:r>
          </a:p>
          <a:p>
            <a:pPr marL="174625" lvl="1" indent="-1588">
              <a:lnSpc>
                <a:spcPct val="110000"/>
              </a:lnSpc>
              <a:buClr>
                <a:schemeClr val="tx2"/>
              </a:buClr>
              <a:buSzPct val="70000"/>
              <a:buFont typeface="Wingdings" pitchFamily="2" charset="2"/>
              <a:buChar char="§"/>
            </a:pPr>
            <a:r>
              <a:rPr lang="en-US" sz="2100" b="1" dirty="0" smtClean="0">
                <a:solidFill>
                  <a:srgbClr val="FFC000"/>
                </a:solidFill>
                <a:latin typeface="Garamond" pitchFamily="18" charset="0"/>
              </a:rPr>
              <a:t>$1.445 million:  </a:t>
            </a:r>
            <a:r>
              <a:rPr lang="en-US" sz="2100" b="1" dirty="0" smtClean="0">
                <a:latin typeface="Garamond" pitchFamily="18" charset="0"/>
              </a:rPr>
              <a:t>29</a:t>
            </a:r>
            <a:r>
              <a:rPr lang="en-US" sz="2100" b="1" baseline="30000" dirty="0" smtClean="0">
                <a:latin typeface="Garamond" pitchFamily="18" charset="0"/>
              </a:rPr>
              <a:t>th</a:t>
            </a:r>
            <a:r>
              <a:rPr lang="en-US" sz="2100" b="1" dirty="0" smtClean="0">
                <a:latin typeface="Garamond" pitchFamily="18" charset="0"/>
              </a:rPr>
              <a:t> Street: </a:t>
            </a:r>
            <a:r>
              <a:rPr lang="en-US" sz="2100" b="1" dirty="0" err="1" smtClean="0">
                <a:latin typeface="Garamond" pitchFamily="18" charset="0"/>
              </a:rPr>
              <a:t>Maplecrest</a:t>
            </a:r>
            <a:r>
              <a:rPr lang="en-US" sz="2100" b="1" dirty="0" smtClean="0">
                <a:latin typeface="Garamond" pitchFamily="18" charset="0"/>
              </a:rPr>
              <a:t> Drive to </a:t>
            </a:r>
            <a:r>
              <a:rPr lang="en-US" sz="2100" b="1" dirty="0" err="1" smtClean="0">
                <a:latin typeface="Garamond" pitchFamily="18" charset="0"/>
              </a:rPr>
              <a:t>Tanglefoot</a:t>
            </a:r>
            <a:r>
              <a:rPr lang="en-US" sz="2100" b="1" dirty="0" smtClean="0">
                <a:latin typeface="Garamond" pitchFamily="18" charset="0"/>
              </a:rPr>
              <a:t> Lane</a:t>
            </a:r>
          </a:p>
          <a:p>
            <a:pPr marL="174625" lvl="1" indent="-1588">
              <a:lnSpc>
                <a:spcPct val="110000"/>
              </a:lnSpc>
              <a:buClr>
                <a:schemeClr val="tx2"/>
              </a:buClr>
              <a:buSzPct val="70000"/>
              <a:buFont typeface="Wingdings" pitchFamily="2" charset="2"/>
              <a:buChar char="§"/>
            </a:pPr>
            <a:r>
              <a:rPr lang="en-US" sz="2100" b="1" dirty="0" smtClean="0">
                <a:solidFill>
                  <a:srgbClr val="FFC000"/>
                </a:solidFill>
                <a:latin typeface="Garamond" pitchFamily="18" charset="0"/>
              </a:rPr>
              <a:t>$965,000: </a:t>
            </a:r>
            <a:r>
              <a:rPr lang="en-US" sz="2100" b="1" dirty="0" smtClean="0">
                <a:solidFill>
                  <a:srgbClr val="FFFFFF"/>
                </a:solidFill>
                <a:latin typeface="Garamond" pitchFamily="18" charset="0"/>
              </a:rPr>
              <a:t>Various Street Overlays</a:t>
            </a:r>
          </a:p>
          <a:p>
            <a:pPr marL="174625" lvl="1" indent="-1588">
              <a:lnSpc>
                <a:spcPct val="110000"/>
              </a:lnSpc>
              <a:buClr>
                <a:schemeClr val="tx2"/>
              </a:buClr>
              <a:buSzPct val="70000"/>
              <a:buFont typeface="Wingdings" pitchFamily="2" charset="2"/>
              <a:buChar char="§"/>
            </a:pPr>
            <a:r>
              <a:rPr lang="en-US" sz="2100" b="1" dirty="0" smtClean="0">
                <a:solidFill>
                  <a:srgbClr val="FFC000"/>
                </a:solidFill>
                <a:latin typeface="Garamond" pitchFamily="18" charset="0"/>
              </a:rPr>
              <a:t> $685,000: </a:t>
            </a:r>
            <a:r>
              <a:rPr lang="en-US" sz="2100" b="1" dirty="0" smtClean="0">
                <a:solidFill>
                  <a:srgbClr val="FFFFFF"/>
                </a:solidFill>
                <a:latin typeface="Garamond" pitchFamily="18" charset="0"/>
              </a:rPr>
              <a:t>Various Undesignated Street Reconstruction</a:t>
            </a:r>
            <a:endParaRPr lang="en-US" sz="2100" b="1" dirty="0" smtClean="0">
              <a:solidFill>
                <a:srgbClr val="FFC000"/>
              </a:solidFill>
              <a:latin typeface="Garamond" pitchFamily="18" charset="0"/>
            </a:endParaRPr>
          </a:p>
          <a:p>
            <a:pPr marL="174625" lvl="1" indent="-1588">
              <a:lnSpc>
                <a:spcPct val="110000"/>
              </a:lnSpc>
              <a:buClr>
                <a:schemeClr val="tx2"/>
              </a:buClr>
              <a:buSzPct val="70000"/>
              <a:buFont typeface="Wingdings" pitchFamily="2" charset="2"/>
              <a:buChar char="§"/>
            </a:pPr>
            <a:r>
              <a:rPr lang="en-US" sz="2100" b="1" dirty="0" smtClean="0">
                <a:solidFill>
                  <a:srgbClr val="FFC000"/>
                </a:solidFill>
                <a:latin typeface="Garamond" pitchFamily="18" charset="0"/>
              </a:rPr>
              <a:t>$565,000: </a:t>
            </a:r>
            <a:r>
              <a:rPr lang="en-US" sz="2100" b="1" dirty="0" smtClean="0">
                <a:solidFill>
                  <a:srgbClr val="FFFFFF"/>
                </a:solidFill>
                <a:latin typeface="Garamond" pitchFamily="18" charset="0"/>
              </a:rPr>
              <a:t>Various Sidewalks</a:t>
            </a:r>
            <a:r>
              <a:rPr lang="en-US" sz="2100" b="1" dirty="0" smtClean="0">
                <a:solidFill>
                  <a:srgbClr val="FFFF00"/>
                </a:solidFill>
                <a:latin typeface="Garamond" pitchFamily="18" charset="0"/>
              </a:rPr>
              <a:t> </a:t>
            </a:r>
          </a:p>
          <a:p>
            <a:pPr marL="174625" lvl="1" indent="-1588">
              <a:buClr>
                <a:schemeClr val="tx2"/>
              </a:buClr>
              <a:buSzPct val="70000"/>
              <a:buNone/>
            </a:pPr>
            <a:r>
              <a:rPr lang="en-US" sz="2000" b="1" dirty="0" smtClean="0">
                <a:latin typeface="Garamond" pitchFamily="18" charset="0"/>
              </a:rPr>
              <a:t>  </a:t>
            </a:r>
            <a:endParaRPr lang="en-US" sz="2200" b="1" dirty="0" smtClean="0">
              <a:latin typeface="Garamond" pitchFamily="18" charset="0"/>
            </a:endParaRPr>
          </a:p>
          <a:p>
            <a:pPr marL="174625" lvl="1" indent="-1588">
              <a:lnSpc>
                <a:spcPct val="90000"/>
              </a:lnSpc>
              <a:buClr>
                <a:schemeClr val="tx2"/>
              </a:buClr>
              <a:buSzPct val="70000"/>
              <a:buFont typeface="Wingdings" pitchFamily="2" charset="2"/>
              <a:buChar char="§"/>
            </a:pPr>
            <a:endParaRPr lang="en-US" sz="2200" b="1" dirty="0" smtClean="0">
              <a:solidFill>
                <a:srgbClr val="FFFFFF"/>
              </a:solidFill>
              <a:latin typeface="Garamond" pitchFamily="18" charset="0"/>
            </a:endParaRPr>
          </a:p>
          <a:p>
            <a:pPr marL="58738" indent="-58738">
              <a:lnSpc>
                <a:spcPct val="90000"/>
              </a:lnSpc>
              <a:buNone/>
            </a:pPr>
            <a:endParaRPr lang="en-US" sz="2400" b="1" dirty="0">
              <a:solidFill>
                <a:srgbClr val="FFFF00"/>
              </a:solidFill>
              <a:latin typeface="Garamond" pitchFamily="18" charset="0"/>
            </a:endParaRPr>
          </a:p>
        </p:txBody>
      </p:sp>
      <p:pic>
        <p:nvPicPr>
          <p:cNvPr id="6" name="Picture 6" descr="invert bw"/>
          <p:cNvPicPr>
            <a:picLocks noChangeAspect="1" noChangeArrowheads="1"/>
          </p:cNvPicPr>
          <p:nvPr/>
        </p:nvPicPr>
        <p:blipFill>
          <a:blip r:embed="rId2"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cxnSp>
        <p:nvCxnSpPr>
          <p:cNvPr id="8" name="Straight Connector 7"/>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DFB9B2EE-DA42-487F-BA2F-9CCA8600FCD1}"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152400" y="152400"/>
            <a:ext cx="8991600" cy="1295400"/>
          </a:xfrm>
        </p:spPr>
        <p:txBody>
          <a:bodyPr>
            <a:normAutofit/>
          </a:bodyPr>
          <a:lstStyle/>
          <a:p>
            <a:pPr>
              <a:lnSpc>
                <a:spcPct val="75000"/>
              </a:lnSpc>
            </a:pPr>
            <a:r>
              <a:rPr lang="en-US" b="1" dirty="0">
                <a:latin typeface="Garamond" pitchFamily="18" charset="0"/>
              </a:rPr>
              <a:t>Community Improvement </a:t>
            </a:r>
            <a:r>
              <a:rPr lang="en-US" b="1" dirty="0" smtClean="0">
                <a:latin typeface="Garamond" pitchFamily="18" charset="0"/>
              </a:rPr>
              <a:t>Program </a:t>
            </a:r>
            <a:r>
              <a:rPr lang="en-US" sz="3200" b="1" dirty="0" smtClean="0">
                <a:latin typeface="Garamond" pitchFamily="18" charset="0"/>
              </a:rPr>
              <a:t>2012  Construction Season: </a:t>
            </a:r>
            <a:r>
              <a:rPr lang="en-US" sz="3200" b="1" dirty="0" smtClean="0">
                <a:solidFill>
                  <a:srgbClr val="FFC000"/>
                </a:solidFill>
                <a:latin typeface="Garamond" pitchFamily="18" charset="0"/>
              </a:rPr>
              <a:t>$15.2 million</a:t>
            </a:r>
            <a:r>
              <a:rPr lang="en-US" sz="3200" b="1" dirty="0" smtClean="0">
                <a:solidFill>
                  <a:schemeClr val="accent2">
                    <a:lumMod val="60000"/>
                    <a:lumOff val="40000"/>
                  </a:schemeClr>
                </a:solidFill>
                <a:latin typeface="Garamond" pitchFamily="18" charset="0"/>
              </a:rPr>
              <a:t> </a:t>
            </a:r>
            <a:r>
              <a:rPr lang="en-US" sz="900" b="1" dirty="0"/>
              <a:t/>
            </a:r>
            <a:br>
              <a:rPr lang="en-US" sz="900" b="1" dirty="0"/>
            </a:br>
            <a:endParaRPr lang="en-US" sz="900" b="1" dirty="0"/>
          </a:p>
        </p:txBody>
      </p:sp>
      <p:sp>
        <p:nvSpPr>
          <p:cNvPr id="221187" name="Rectangle 3"/>
          <p:cNvSpPr>
            <a:spLocks noGrp="1" noChangeArrowheads="1"/>
          </p:cNvSpPr>
          <p:nvPr>
            <p:ph idx="1"/>
          </p:nvPr>
        </p:nvSpPr>
        <p:spPr>
          <a:xfrm>
            <a:off x="152400" y="1371600"/>
            <a:ext cx="8839200" cy="4830763"/>
          </a:xfrm>
        </p:spPr>
        <p:txBody>
          <a:bodyPr>
            <a:normAutofit fontScale="77500" lnSpcReduction="20000"/>
          </a:bodyPr>
          <a:lstStyle/>
          <a:p>
            <a:pPr marL="117475" lvl="1" indent="-3175">
              <a:lnSpc>
                <a:spcPct val="120000"/>
              </a:lnSpc>
              <a:buClr>
                <a:schemeClr val="accent3"/>
              </a:buClr>
              <a:buSzPct val="70000"/>
              <a:buNone/>
            </a:pPr>
            <a:endParaRPr lang="en-US" sz="2800" b="1" dirty="0" smtClean="0">
              <a:solidFill>
                <a:schemeClr val="accent2">
                  <a:lumMod val="60000"/>
                  <a:lumOff val="40000"/>
                </a:schemeClr>
              </a:solidFill>
              <a:latin typeface="Garamond" pitchFamily="18" charset="0"/>
            </a:endParaRPr>
          </a:p>
          <a:p>
            <a:pPr marL="117475" lvl="1" indent="-3175">
              <a:lnSpc>
                <a:spcPct val="120000"/>
              </a:lnSpc>
              <a:buClr>
                <a:schemeClr val="accent6">
                  <a:lumMod val="20000"/>
                  <a:lumOff val="80000"/>
                </a:schemeClr>
              </a:buClr>
              <a:buSzPct val="70000"/>
              <a:buFont typeface="Wingdings" pitchFamily="2" charset="2"/>
              <a:buChar char="§"/>
            </a:pPr>
            <a:r>
              <a:rPr lang="en-US" b="1" dirty="0" smtClean="0">
                <a:solidFill>
                  <a:srgbClr val="FFC000"/>
                </a:solidFill>
                <a:latin typeface="Garamond" pitchFamily="18" charset="0"/>
              </a:rPr>
              <a:t>$500,000: </a:t>
            </a:r>
            <a:r>
              <a:rPr lang="en-US" b="1" dirty="0" smtClean="0">
                <a:latin typeface="Garamond" pitchFamily="18" charset="0"/>
              </a:rPr>
              <a:t>Street patching throughout the City</a:t>
            </a:r>
            <a:endParaRPr lang="en-US" b="1" dirty="0" smtClean="0">
              <a:solidFill>
                <a:srgbClr val="FFFFFF"/>
              </a:solidFill>
              <a:latin typeface="Garamond" pitchFamily="18" charset="0"/>
            </a:endParaRPr>
          </a:p>
          <a:p>
            <a:pPr marL="117475" lvl="1" indent="-3175">
              <a:lnSpc>
                <a:spcPct val="120000"/>
              </a:lnSpc>
              <a:buClr>
                <a:schemeClr val="accent6">
                  <a:lumMod val="40000"/>
                  <a:lumOff val="60000"/>
                </a:schemeClr>
              </a:buClr>
              <a:buSzPct val="70000"/>
              <a:buFont typeface="Wingdings" pitchFamily="2" charset="2"/>
              <a:buChar char="§"/>
            </a:pPr>
            <a:r>
              <a:rPr lang="en-US" b="1" dirty="0" smtClean="0">
                <a:solidFill>
                  <a:srgbClr val="FFC000"/>
                </a:solidFill>
                <a:latin typeface="Garamond" pitchFamily="18" charset="0"/>
              </a:rPr>
              <a:t>$500,000: </a:t>
            </a:r>
            <a:r>
              <a:rPr lang="en-US" b="1" dirty="0" smtClean="0">
                <a:latin typeface="Garamond" pitchFamily="18" charset="0"/>
              </a:rPr>
              <a:t>Recreation Trails along Crow Creek from Devils Glen to Field </a:t>
            </a:r>
            <a:r>
              <a:rPr lang="en-US" b="1" dirty="0" err="1" smtClean="0">
                <a:latin typeface="Garamond" pitchFamily="18" charset="0"/>
              </a:rPr>
              <a:t>Sike</a:t>
            </a:r>
            <a:r>
              <a:rPr lang="en-US" b="1" dirty="0" smtClean="0">
                <a:latin typeface="Garamond" pitchFamily="18" charset="0"/>
              </a:rPr>
              <a:t>; Highway 67 at Crow Creek to east City limits at Harbor Dr </a:t>
            </a:r>
          </a:p>
          <a:p>
            <a:pPr marL="117475" lvl="1" indent="-3175">
              <a:lnSpc>
                <a:spcPct val="120000"/>
              </a:lnSpc>
              <a:buClr>
                <a:schemeClr val="accent6">
                  <a:lumMod val="40000"/>
                  <a:lumOff val="60000"/>
                </a:schemeClr>
              </a:buClr>
              <a:buSzPct val="70000"/>
              <a:buFont typeface="Wingdings" pitchFamily="2" charset="2"/>
              <a:buChar char="§"/>
            </a:pPr>
            <a:r>
              <a:rPr lang="en-US" b="1" dirty="0" smtClean="0">
                <a:solidFill>
                  <a:srgbClr val="FFC000"/>
                </a:solidFill>
                <a:latin typeface="Garamond" pitchFamily="18" charset="0"/>
              </a:rPr>
              <a:t>$455,000: </a:t>
            </a:r>
            <a:r>
              <a:rPr lang="en-US" b="1" dirty="0" smtClean="0">
                <a:solidFill>
                  <a:srgbClr val="FFFFFF"/>
                </a:solidFill>
                <a:latin typeface="Garamond" pitchFamily="18" charset="0"/>
              </a:rPr>
              <a:t>Annual Funding for Parks Projects ($160,000 Grants)</a:t>
            </a:r>
          </a:p>
          <a:p>
            <a:pPr marL="117475" lvl="1" indent="-3175">
              <a:lnSpc>
                <a:spcPct val="120000"/>
              </a:lnSpc>
              <a:buClr>
                <a:schemeClr val="accent6">
                  <a:lumMod val="40000"/>
                  <a:lumOff val="60000"/>
                </a:schemeClr>
              </a:buClr>
              <a:buSzPct val="70000"/>
              <a:buFont typeface="Wingdings" pitchFamily="2" charset="2"/>
              <a:buChar char="§"/>
            </a:pPr>
            <a:r>
              <a:rPr lang="en-US" sz="2400" b="1" dirty="0" smtClean="0">
                <a:solidFill>
                  <a:srgbClr val="FFC000"/>
                </a:solidFill>
                <a:latin typeface="Garamond" pitchFamily="18" charset="0"/>
              </a:rPr>
              <a:t>$375,000: </a:t>
            </a:r>
            <a:r>
              <a:rPr lang="en-US" sz="2400" b="1" dirty="0" smtClean="0">
                <a:solidFill>
                  <a:srgbClr val="FFFFFF"/>
                </a:solidFill>
                <a:latin typeface="Garamond" pitchFamily="18" charset="0"/>
              </a:rPr>
              <a:t>Various Traffic Projects</a:t>
            </a:r>
            <a:r>
              <a:rPr lang="en-US" b="1" dirty="0" smtClean="0">
                <a:solidFill>
                  <a:srgbClr val="FFC000"/>
                </a:solidFill>
                <a:latin typeface="Garamond" pitchFamily="18" charset="0"/>
              </a:rPr>
              <a:t> </a:t>
            </a:r>
          </a:p>
          <a:p>
            <a:pPr marL="117475" lvl="1" indent="-3175">
              <a:lnSpc>
                <a:spcPct val="120000"/>
              </a:lnSpc>
              <a:buClr>
                <a:schemeClr val="accent6">
                  <a:lumMod val="40000"/>
                  <a:lumOff val="60000"/>
                </a:schemeClr>
              </a:buClr>
              <a:buSzPct val="70000"/>
              <a:buFont typeface="Wingdings" pitchFamily="2" charset="2"/>
              <a:buChar char="§"/>
            </a:pPr>
            <a:r>
              <a:rPr lang="en-US" b="1" dirty="0" smtClean="0">
                <a:solidFill>
                  <a:srgbClr val="FFC000"/>
                </a:solidFill>
                <a:latin typeface="Garamond" pitchFamily="18" charset="0"/>
              </a:rPr>
              <a:t>$300,000: </a:t>
            </a:r>
            <a:r>
              <a:rPr lang="en-US" b="1" dirty="0" smtClean="0">
                <a:solidFill>
                  <a:srgbClr val="FFFFFF"/>
                </a:solidFill>
                <a:latin typeface="Garamond" pitchFamily="18" charset="0"/>
              </a:rPr>
              <a:t>Various Alley improvements  </a:t>
            </a:r>
            <a:endParaRPr lang="en-US" b="1" dirty="0" smtClean="0">
              <a:latin typeface="Garamond" pitchFamily="18" charset="0"/>
            </a:endParaRPr>
          </a:p>
          <a:p>
            <a:pPr marL="117475" lvl="1" indent="-3175">
              <a:lnSpc>
                <a:spcPct val="120000"/>
              </a:lnSpc>
              <a:buClr>
                <a:schemeClr val="accent6">
                  <a:lumMod val="40000"/>
                  <a:lumOff val="60000"/>
                </a:schemeClr>
              </a:buClr>
              <a:buSzPct val="70000"/>
              <a:buFont typeface="Wingdings" pitchFamily="2" charset="2"/>
              <a:buChar char="§"/>
            </a:pPr>
            <a:r>
              <a:rPr lang="en-US" b="1" dirty="0" smtClean="0">
                <a:solidFill>
                  <a:srgbClr val="FFC000"/>
                </a:solidFill>
                <a:latin typeface="Garamond" pitchFamily="18" charset="0"/>
              </a:rPr>
              <a:t>$250,000: </a:t>
            </a:r>
            <a:r>
              <a:rPr lang="en-US" b="1" dirty="0" smtClean="0">
                <a:latin typeface="Garamond" pitchFamily="18" charset="0"/>
              </a:rPr>
              <a:t>I-80 Water main extension </a:t>
            </a:r>
          </a:p>
          <a:p>
            <a:pPr marL="117475" lvl="1" indent="-3175">
              <a:lnSpc>
                <a:spcPct val="120000"/>
              </a:lnSpc>
              <a:buClr>
                <a:schemeClr val="accent6">
                  <a:lumMod val="40000"/>
                  <a:lumOff val="60000"/>
                </a:schemeClr>
              </a:buClr>
              <a:buSzPct val="70000"/>
              <a:buFont typeface="Wingdings" pitchFamily="2" charset="2"/>
              <a:buChar char="§"/>
            </a:pPr>
            <a:r>
              <a:rPr lang="en-US" b="1" dirty="0" smtClean="0">
                <a:solidFill>
                  <a:srgbClr val="FFC000"/>
                </a:solidFill>
                <a:latin typeface="Garamond" pitchFamily="18" charset="0"/>
              </a:rPr>
              <a:t>$200,000: </a:t>
            </a:r>
            <a:r>
              <a:rPr lang="en-US" b="1" dirty="0" smtClean="0">
                <a:latin typeface="Garamond" pitchFamily="18" charset="0"/>
              </a:rPr>
              <a:t>Forrest Grove sealcoat replacement, Phase I west City Limits to Eagle Ridge – 4 lane</a:t>
            </a:r>
          </a:p>
          <a:p>
            <a:pPr marL="0" indent="0">
              <a:lnSpc>
                <a:spcPct val="120000"/>
              </a:lnSpc>
              <a:buClr>
                <a:schemeClr val="accent6">
                  <a:lumMod val="40000"/>
                  <a:lumOff val="60000"/>
                </a:schemeClr>
              </a:buClr>
              <a:buSzPct val="70000"/>
              <a:buFont typeface="Wingdings" pitchFamily="2" charset="2"/>
              <a:buChar char="§"/>
              <a:tabLst>
                <a:tab pos="457200" algn="l"/>
              </a:tabLst>
            </a:pPr>
            <a:r>
              <a:rPr lang="en-US" sz="2600" b="1" dirty="0" smtClean="0">
                <a:solidFill>
                  <a:srgbClr val="FFC000"/>
                </a:solidFill>
                <a:latin typeface="Garamond" pitchFamily="18" charset="0"/>
              </a:rPr>
              <a:t>$200,000: </a:t>
            </a:r>
            <a:r>
              <a:rPr lang="en-US" sz="2600" b="1" dirty="0" smtClean="0">
                <a:solidFill>
                  <a:srgbClr val="FFFFFF"/>
                </a:solidFill>
                <a:latin typeface="Garamond" pitchFamily="18" charset="0"/>
              </a:rPr>
              <a:t>Sealcoat Rural Roads</a:t>
            </a:r>
          </a:p>
          <a:p>
            <a:pPr marL="0" indent="0">
              <a:lnSpc>
                <a:spcPct val="120000"/>
              </a:lnSpc>
              <a:buClr>
                <a:schemeClr val="accent6">
                  <a:lumMod val="40000"/>
                  <a:lumOff val="60000"/>
                </a:schemeClr>
              </a:buClr>
              <a:buSzPct val="70000"/>
              <a:buFont typeface="Wingdings" pitchFamily="2" charset="2"/>
              <a:buChar char="§"/>
              <a:tabLst>
                <a:tab pos="457200" algn="l"/>
              </a:tabLst>
            </a:pPr>
            <a:r>
              <a:rPr lang="en-US" sz="2600" b="1" dirty="0" smtClean="0">
                <a:solidFill>
                  <a:srgbClr val="FFC000"/>
                </a:solidFill>
                <a:latin typeface="Garamond" pitchFamily="18" charset="0"/>
              </a:rPr>
              <a:t>$150,000: </a:t>
            </a:r>
            <a:r>
              <a:rPr lang="en-US" sz="2600" b="1" dirty="0" smtClean="0">
                <a:solidFill>
                  <a:srgbClr val="FFFFFF"/>
                </a:solidFill>
                <a:latin typeface="Garamond" pitchFamily="18" charset="0"/>
              </a:rPr>
              <a:t>Façade Program and relocation program at I-74</a:t>
            </a:r>
          </a:p>
          <a:p>
            <a:pPr marL="0" indent="0">
              <a:lnSpc>
                <a:spcPct val="120000"/>
              </a:lnSpc>
              <a:buClr>
                <a:schemeClr val="accent6">
                  <a:lumMod val="40000"/>
                  <a:lumOff val="60000"/>
                </a:schemeClr>
              </a:buClr>
              <a:buSzPct val="70000"/>
              <a:buFont typeface="Wingdings" pitchFamily="2" charset="2"/>
              <a:buChar char="§"/>
              <a:tabLst>
                <a:tab pos="457200" algn="l"/>
              </a:tabLst>
            </a:pPr>
            <a:r>
              <a:rPr lang="en-US" sz="2600" b="1" dirty="0" smtClean="0">
                <a:solidFill>
                  <a:srgbClr val="FFC000"/>
                </a:solidFill>
                <a:latin typeface="Garamond" pitchFamily="18" charset="0"/>
              </a:rPr>
              <a:t>$338,000: </a:t>
            </a:r>
            <a:r>
              <a:rPr lang="en-US" sz="2600" b="1" dirty="0" smtClean="0">
                <a:solidFill>
                  <a:srgbClr val="FFFFFF"/>
                </a:solidFill>
                <a:latin typeface="Garamond" pitchFamily="18" charset="0"/>
              </a:rPr>
              <a:t>Various city-wide projects including salt dome roof replacement</a:t>
            </a:r>
          </a:p>
          <a:p>
            <a:pPr marL="117475" lvl="1" indent="-3175">
              <a:lnSpc>
                <a:spcPct val="120000"/>
              </a:lnSpc>
              <a:buClr>
                <a:schemeClr val="accent6">
                  <a:lumMod val="40000"/>
                  <a:lumOff val="60000"/>
                </a:schemeClr>
              </a:buClr>
              <a:buSzPct val="70000"/>
              <a:buFont typeface="Wingdings" pitchFamily="2" charset="2"/>
              <a:buChar char="§"/>
            </a:pPr>
            <a:endParaRPr lang="en-US" b="1" dirty="0" smtClean="0">
              <a:latin typeface="Garamond" pitchFamily="18" charset="0"/>
            </a:endParaRPr>
          </a:p>
          <a:p>
            <a:pPr marL="117475" lvl="1" indent="-3175">
              <a:lnSpc>
                <a:spcPct val="90000"/>
              </a:lnSpc>
              <a:buClr>
                <a:schemeClr val="tx1"/>
              </a:buClr>
              <a:buNone/>
            </a:pPr>
            <a:endParaRPr lang="en-US" sz="2400" b="1" dirty="0"/>
          </a:p>
          <a:p>
            <a:pPr marL="117475" lvl="1" indent="-3175">
              <a:lnSpc>
                <a:spcPct val="90000"/>
              </a:lnSpc>
              <a:buClr>
                <a:schemeClr val="tx1"/>
              </a:buClr>
              <a:buFontTx/>
              <a:buChar char="•"/>
            </a:pPr>
            <a:endParaRPr lang="en-US" sz="2400" b="1" dirty="0"/>
          </a:p>
        </p:txBody>
      </p:sp>
      <p:pic>
        <p:nvPicPr>
          <p:cNvPr id="8" name="Picture 6" descr="invert bw"/>
          <p:cNvPicPr>
            <a:picLocks noChangeAspect="1" noChangeArrowheads="1"/>
          </p:cNvPicPr>
          <p:nvPr/>
        </p:nvPicPr>
        <p:blipFill>
          <a:blip r:embed="rId2"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cxnSp>
        <p:nvCxnSpPr>
          <p:cNvPr id="9" name="Straight Connector 8"/>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DFB9B2EE-DA42-487F-BA2F-9CCA8600FCD1}"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52600"/>
            <a:ext cx="8153400" cy="4495800"/>
          </a:xfrm>
        </p:spPr>
        <p:txBody>
          <a:bodyPr>
            <a:noAutofit/>
          </a:bodyPr>
          <a:lstStyle/>
          <a:p>
            <a:pPr>
              <a:buClr>
                <a:schemeClr val="accent3"/>
              </a:buClr>
              <a:buFont typeface="Wingdings" pitchFamily="2" charset="2"/>
              <a:buChar char="Ø"/>
            </a:pPr>
            <a:r>
              <a:rPr lang="en-US" sz="2800" b="1" dirty="0" smtClean="0">
                <a:solidFill>
                  <a:schemeClr val="accent2">
                    <a:lumMod val="60000"/>
                    <a:lumOff val="40000"/>
                  </a:schemeClr>
                </a:solidFill>
                <a:latin typeface="Garamond" pitchFamily="18" charset="0"/>
              </a:rPr>
              <a:t>Enterprise Fund Projects:  $2.39 million</a:t>
            </a:r>
          </a:p>
          <a:p>
            <a:pPr lvl="1">
              <a:buClr>
                <a:schemeClr val="accent3"/>
              </a:buClr>
              <a:buFont typeface="Wingdings" pitchFamily="2" charset="2"/>
              <a:buChar char="Ø"/>
            </a:pPr>
            <a:r>
              <a:rPr lang="en-US" sz="2400" b="1" dirty="0" smtClean="0">
                <a:solidFill>
                  <a:srgbClr val="FFC000"/>
                </a:solidFill>
                <a:latin typeface="Garamond" pitchFamily="18" charset="0"/>
              </a:rPr>
              <a:t>$1.085 million </a:t>
            </a:r>
            <a:r>
              <a:rPr lang="en-US" sz="2400" b="1" dirty="0" smtClean="0">
                <a:latin typeface="Garamond" pitchFamily="18" charset="0"/>
              </a:rPr>
              <a:t>Palmer Hills Golf Course Improvements:  Double Row Irrigation System, tee box, sand trap and cart path improvements, and practice range renovation</a:t>
            </a:r>
          </a:p>
          <a:p>
            <a:pPr lvl="1">
              <a:buClr>
                <a:schemeClr val="accent3"/>
              </a:buClr>
              <a:buFont typeface="Wingdings" pitchFamily="2" charset="2"/>
              <a:buChar char="Ø"/>
            </a:pPr>
            <a:endParaRPr lang="en-US" sz="2400" b="1" dirty="0" smtClean="0">
              <a:latin typeface="Garamond" pitchFamily="18" charset="0"/>
            </a:endParaRPr>
          </a:p>
          <a:p>
            <a:pPr lvl="1">
              <a:buClr>
                <a:schemeClr val="accent3"/>
              </a:buClr>
              <a:buFont typeface="Wingdings" pitchFamily="2" charset="2"/>
              <a:buChar char="Ø"/>
            </a:pPr>
            <a:r>
              <a:rPr lang="en-US" sz="2400" b="1" dirty="0" smtClean="0">
                <a:solidFill>
                  <a:srgbClr val="FFC000"/>
                </a:solidFill>
                <a:latin typeface="Garamond" pitchFamily="18" charset="0"/>
              </a:rPr>
              <a:t>$1.3 million </a:t>
            </a:r>
            <a:r>
              <a:rPr lang="en-US" sz="2400" b="1" dirty="0" smtClean="0">
                <a:latin typeface="Garamond" pitchFamily="18" charset="0"/>
              </a:rPr>
              <a:t>FMAS: Exhibit Renovation ($756,000 grants and fund raising)</a:t>
            </a:r>
          </a:p>
          <a:p>
            <a:pPr lvl="1">
              <a:buClr>
                <a:schemeClr val="accent3"/>
              </a:buClr>
              <a:buFont typeface="Wingdings" pitchFamily="2" charset="2"/>
              <a:buChar char="Ø"/>
            </a:pPr>
            <a:endParaRPr lang="en-US" sz="2400" b="1" dirty="0" smtClean="0">
              <a:latin typeface="Garamond" pitchFamily="18" charset="0"/>
            </a:endParaRPr>
          </a:p>
          <a:p>
            <a:pPr lvl="1">
              <a:buClr>
                <a:schemeClr val="accent3"/>
              </a:buClr>
              <a:buFont typeface="Wingdings" pitchFamily="2" charset="2"/>
              <a:buChar char="Ø"/>
            </a:pPr>
            <a:r>
              <a:rPr lang="en-US" sz="2400" b="1" dirty="0" smtClean="0">
                <a:solidFill>
                  <a:srgbClr val="FFC000"/>
                </a:solidFill>
                <a:latin typeface="Garamond" pitchFamily="18" charset="0"/>
              </a:rPr>
              <a:t>$5,000  </a:t>
            </a:r>
            <a:r>
              <a:rPr lang="en-US" sz="2400" b="1" dirty="0" smtClean="0">
                <a:latin typeface="Garamond" pitchFamily="18" charset="0"/>
              </a:rPr>
              <a:t>Splash Landing:  Lift (ADA compliance)</a:t>
            </a:r>
          </a:p>
        </p:txBody>
      </p:sp>
      <p:pic>
        <p:nvPicPr>
          <p:cNvPr id="5" name="Picture 6" descr="invert bw"/>
          <p:cNvPicPr>
            <a:picLocks noChangeAspect="1" noChangeArrowheads="1"/>
          </p:cNvPicPr>
          <p:nvPr/>
        </p:nvPicPr>
        <p:blipFill>
          <a:blip r:embed="rId2"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sp>
        <p:nvSpPr>
          <p:cNvPr id="6" name="TextBox 5"/>
          <p:cNvSpPr txBox="1"/>
          <p:nvPr/>
        </p:nvSpPr>
        <p:spPr>
          <a:xfrm>
            <a:off x="152400" y="152400"/>
            <a:ext cx="8839200" cy="1138773"/>
          </a:xfrm>
          <a:prstGeom prst="rect">
            <a:avLst/>
          </a:prstGeom>
          <a:noFill/>
        </p:spPr>
        <p:txBody>
          <a:bodyPr wrap="square" rtlCol="0">
            <a:spAutoFit/>
          </a:bodyPr>
          <a:lstStyle/>
          <a:p>
            <a:r>
              <a:rPr lang="en-US" sz="4400" b="1" dirty="0" smtClean="0">
                <a:latin typeface="Garamond" pitchFamily="18" charset="0"/>
              </a:rPr>
              <a:t>Community Improvement Program </a:t>
            </a:r>
            <a:r>
              <a:rPr lang="en-US" sz="2400" b="1" dirty="0" smtClean="0">
                <a:latin typeface="Garamond" pitchFamily="18" charset="0"/>
              </a:rPr>
              <a:t>continued</a:t>
            </a:r>
            <a:endParaRPr lang="en-US" sz="2400" dirty="0"/>
          </a:p>
        </p:txBody>
      </p:sp>
      <p:cxnSp>
        <p:nvCxnSpPr>
          <p:cNvPr id="7" name="Straight Connector 6"/>
          <p:cNvCxnSpPr/>
          <p:nvPr/>
        </p:nvCxnSpPr>
        <p:spPr>
          <a:xfrm>
            <a:off x="533400" y="15240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p:txBody>
          <a:bodyPr/>
          <a:lstStyle/>
          <a:p>
            <a:fld id="{DFB9B2EE-DA42-487F-BA2F-9CCA8600FCD1}"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228600" y="228600"/>
            <a:ext cx="6858000" cy="914400"/>
          </a:xfrm>
        </p:spPr>
        <p:txBody>
          <a:bodyPr/>
          <a:lstStyle/>
          <a:p>
            <a:r>
              <a:rPr lang="en-US" sz="4400" b="1" dirty="0">
                <a:latin typeface="Garamond" pitchFamily="18" charset="0"/>
              </a:rPr>
              <a:t>Capital </a:t>
            </a:r>
            <a:r>
              <a:rPr lang="en-US" sz="4400" b="1" dirty="0" smtClean="0">
                <a:latin typeface="Garamond" pitchFamily="18" charset="0"/>
              </a:rPr>
              <a:t>Equipment</a:t>
            </a:r>
            <a:endParaRPr lang="en-US" sz="4400" b="1" dirty="0">
              <a:latin typeface="Garamond" pitchFamily="18" charset="0"/>
            </a:endParaRPr>
          </a:p>
        </p:txBody>
      </p:sp>
      <p:sp>
        <p:nvSpPr>
          <p:cNvPr id="226307" name="Rectangle 3"/>
          <p:cNvSpPr>
            <a:spLocks noGrp="1" noChangeArrowheads="1"/>
          </p:cNvSpPr>
          <p:nvPr>
            <p:ph idx="1"/>
          </p:nvPr>
        </p:nvSpPr>
        <p:spPr>
          <a:xfrm>
            <a:off x="0" y="1447800"/>
            <a:ext cx="8991600" cy="4648200"/>
          </a:xfrm>
        </p:spPr>
        <p:txBody>
          <a:bodyPr>
            <a:noAutofit/>
          </a:bodyPr>
          <a:lstStyle/>
          <a:p>
            <a:pPr marL="404813" indent="-404813">
              <a:buClr>
                <a:schemeClr val="accent3"/>
              </a:buClr>
              <a:buSzTx/>
              <a:buFont typeface="Wingdings" pitchFamily="2" charset="2"/>
              <a:buChar char="Ø"/>
              <a:tabLst>
                <a:tab pos="463550" algn="l"/>
              </a:tabLst>
            </a:pPr>
            <a:r>
              <a:rPr lang="en-US" sz="2400" b="1" dirty="0">
                <a:solidFill>
                  <a:schemeClr val="accent2">
                    <a:lumMod val="60000"/>
                    <a:lumOff val="40000"/>
                  </a:schemeClr>
                </a:solidFill>
                <a:latin typeface="Garamond" pitchFamily="18" charset="0"/>
              </a:rPr>
              <a:t>Funds </a:t>
            </a:r>
            <a:r>
              <a:rPr lang="en-US" sz="2400" b="1" dirty="0" smtClean="0">
                <a:solidFill>
                  <a:schemeClr val="accent2">
                    <a:lumMod val="60000"/>
                    <a:lumOff val="40000"/>
                  </a:schemeClr>
                </a:solidFill>
                <a:latin typeface="Garamond" pitchFamily="18" charset="0"/>
              </a:rPr>
              <a:t>$1,568,856 </a:t>
            </a:r>
            <a:r>
              <a:rPr lang="en-US" sz="2400" b="1" dirty="0">
                <a:solidFill>
                  <a:schemeClr val="accent2">
                    <a:lumMod val="60000"/>
                    <a:lumOff val="40000"/>
                  </a:schemeClr>
                </a:solidFill>
                <a:latin typeface="Garamond" pitchFamily="18" charset="0"/>
              </a:rPr>
              <a:t>of new/replacement Vehicles including</a:t>
            </a:r>
            <a:r>
              <a:rPr lang="en-US" sz="2400" b="1" dirty="0" smtClean="0">
                <a:solidFill>
                  <a:schemeClr val="accent2">
                    <a:lumMod val="60000"/>
                    <a:lumOff val="40000"/>
                  </a:schemeClr>
                </a:solidFill>
                <a:latin typeface="Garamond" pitchFamily="18" charset="0"/>
              </a:rPr>
              <a:t>:</a:t>
            </a:r>
          </a:p>
          <a:p>
            <a:pPr marL="490538" indent="-266700">
              <a:buClr>
                <a:schemeClr val="accent6">
                  <a:lumMod val="40000"/>
                  <a:lumOff val="60000"/>
                </a:schemeClr>
              </a:buClr>
              <a:buSzPct val="70000"/>
              <a:buFont typeface="Wingdings" pitchFamily="2" charset="2"/>
              <a:buChar char="§"/>
              <a:tabLst>
                <a:tab pos="463550" algn="l"/>
              </a:tabLst>
            </a:pPr>
            <a:r>
              <a:rPr lang="en-US" sz="2400" b="1" dirty="0" smtClean="0">
                <a:solidFill>
                  <a:srgbClr val="FFC000"/>
                </a:solidFill>
                <a:latin typeface="Garamond" pitchFamily="18" charset="0"/>
              </a:rPr>
              <a:t>$517,356: </a:t>
            </a:r>
            <a:r>
              <a:rPr lang="en-US" sz="2400" b="1" dirty="0" smtClean="0">
                <a:latin typeface="Garamond" pitchFamily="18" charset="0"/>
              </a:rPr>
              <a:t>Replace Fire Engine/Pumper</a:t>
            </a:r>
          </a:p>
          <a:p>
            <a:pPr marL="490538" indent="-266700">
              <a:buClr>
                <a:schemeClr val="accent6">
                  <a:lumMod val="40000"/>
                  <a:lumOff val="60000"/>
                </a:schemeClr>
              </a:buClr>
              <a:buSzPct val="70000"/>
              <a:buFont typeface="Wingdings" pitchFamily="2" charset="2"/>
              <a:buChar char="§"/>
              <a:tabLst>
                <a:tab pos="463550" algn="l"/>
              </a:tabLst>
            </a:pPr>
            <a:r>
              <a:rPr lang="en-US" sz="2400" b="1" dirty="0" smtClean="0">
                <a:solidFill>
                  <a:srgbClr val="FFC000"/>
                </a:solidFill>
                <a:latin typeface="Garamond" pitchFamily="18" charset="0"/>
              </a:rPr>
              <a:t>$330,000: </a:t>
            </a:r>
            <a:r>
              <a:rPr lang="en-US" sz="2400" b="1" dirty="0" smtClean="0">
                <a:latin typeface="Garamond" pitchFamily="18" charset="0"/>
              </a:rPr>
              <a:t>Sewer VACON &amp; 4x4 1 ton pick-up w/crane &amp; utility box</a:t>
            </a:r>
          </a:p>
          <a:p>
            <a:pPr marL="490538" indent="-266700">
              <a:buClr>
                <a:schemeClr val="accent6">
                  <a:lumMod val="40000"/>
                  <a:lumOff val="60000"/>
                </a:schemeClr>
              </a:buClr>
              <a:buSzPct val="70000"/>
              <a:buFont typeface="Wingdings" pitchFamily="2" charset="2"/>
              <a:buChar char="§"/>
              <a:tabLst>
                <a:tab pos="463550" algn="l"/>
              </a:tabLst>
            </a:pPr>
            <a:r>
              <a:rPr lang="en-US" sz="2400" b="1" dirty="0" smtClean="0">
                <a:solidFill>
                  <a:srgbClr val="FFC000"/>
                </a:solidFill>
                <a:latin typeface="Garamond" pitchFamily="18" charset="0"/>
              </a:rPr>
              <a:t>$225,000: </a:t>
            </a:r>
            <a:r>
              <a:rPr lang="en-US" sz="2400" b="1" dirty="0" smtClean="0">
                <a:latin typeface="Garamond" pitchFamily="18" charset="0"/>
              </a:rPr>
              <a:t>5 police Squad Cars/SUVs and 1 special Ops SUV</a:t>
            </a:r>
            <a:endParaRPr lang="en-US" sz="2400" b="1" dirty="0" smtClean="0">
              <a:solidFill>
                <a:srgbClr val="FFC000"/>
              </a:solidFill>
              <a:latin typeface="Garamond" pitchFamily="18" charset="0"/>
            </a:endParaRPr>
          </a:p>
          <a:p>
            <a:pPr marL="490538" indent="-266700">
              <a:buClr>
                <a:schemeClr val="accent6">
                  <a:lumMod val="40000"/>
                  <a:lumOff val="60000"/>
                </a:schemeClr>
              </a:buClr>
              <a:buSzPct val="70000"/>
              <a:buFont typeface="Wingdings" pitchFamily="2" charset="2"/>
              <a:buChar char="§"/>
              <a:tabLst>
                <a:tab pos="463550" algn="l"/>
              </a:tabLst>
            </a:pPr>
            <a:r>
              <a:rPr lang="en-US" sz="2400" b="1" dirty="0" smtClean="0">
                <a:solidFill>
                  <a:srgbClr val="FFC000"/>
                </a:solidFill>
                <a:latin typeface="Garamond" pitchFamily="18" charset="0"/>
              </a:rPr>
              <a:t>$164,500:  </a:t>
            </a:r>
            <a:r>
              <a:rPr lang="en-US" sz="2400" b="1" dirty="0" smtClean="0">
                <a:latin typeface="Garamond" pitchFamily="18" charset="0"/>
              </a:rPr>
              <a:t>2 4x4 ¾ ton pick-up and single axle dump truck -PW</a:t>
            </a:r>
            <a:endParaRPr lang="en-US" sz="2400" b="1" dirty="0" smtClean="0">
              <a:solidFill>
                <a:srgbClr val="FFFF00"/>
              </a:solidFill>
              <a:latin typeface="Garamond" pitchFamily="18" charset="0"/>
            </a:endParaRPr>
          </a:p>
          <a:p>
            <a:pPr marL="490538" indent="-266700">
              <a:buClr>
                <a:schemeClr val="accent6">
                  <a:lumMod val="40000"/>
                  <a:lumOff val="60000"/>
                </a:schemeClr>
              </a:buClr>
              <a:buSzPct val="70000"/>
              <a:buFont typeface="Wingdings" pitchFamily="2" charset="2"/>
              <a:buChar char="§"/>
              <a:tabLst>
                <a:tab pos="463550" algn="l"/>
              </a:tabLst>
            </a:pPr>
            <a:r>
              <a:rPr lang="en-US" sz="2400" b="1" dirty="0" smtClean="0">
                <a:solidFill>
                  <a:srgbClr val="FFC000"/>
                </a:solidFill>
                <a:latin typeface="Garamond" pitchFamily="18" charset="0"/>
              </a:rPr>
              <a:t>$150,000:  </a:t>
            </a:r>
            <a:r>
              <a:rPr lang="en-US" sz="2400" b="1" dirty="0" smtClean="0">
                <a:latin typeface="Garamond" pitchFamily="18" charset="0"/>
              </a:rPr>
              <a:t>Recycling, Rear load packer</a:t>
            </a:r>
            <a:endParaRPr lang="en-US" sz="2400" b="1" dirty="0">
              <a:solidFill>
                <a:srgbClr val="FFFF00"/>
              </a:solidFill>
              <a:latin typeface="Garamond" pitchFamily="18" charset="0"/>
            </a:endParaRPr>
          </a:p>
          <a:p>
            <a:pPr marL="490538" indent="-266700">
              <a:buClr>
                <a:schemeClr val="accent6">
                  <a:lumMod val="40000"/>
                  <a:lumOff val="60000"/>
                </a:schemeClr>
              </a:buClr>
              <a:buSzPct val="70000"/>
              <a:buFont typeface="Wingdings" pitchFamily="2" charset="2"/>
              <a:buChar char="§"/>
              <a:tabLst>
                <a:tab pos="463550" algn="l"/>
              </a:tabLst>
            </a:pPr>
            <a:r>
              <a:rPr lang="en-US" sz="2400" b="1" dirty="0" smtClean="0">
                <a:solidFill>
                  <a:srgbClr val="FFC000"/>
                </a:solidFill>
                <a:latin typeface="Garamond" pitchFamily="18" charset="0"/>
              </a:rPr>
              <a:t>$142,000: </a:t>
            </a:r>
            <a:r>
              <a:rPr lang="en-US" sz="2400" b="1" dirty="0" smtClean="0">
                <a:latin typeface="Garamond" pitchFamily="18" charset="0"/>
              </a:rPr>
              <a:t>Line Painter, Tractor, 4x4 mower, 4x4 ¾ tone Pick-up w/plow, 4x2  ½ ton pick-up - Parks </a:t>
            </a:r>
            <a:endParaRPr lang="en-US" sz="2400" b="1" dirty="0">
              <a:solidFill>
                <a:srgbClr val="FFFF00"/>
              </a:solidFill>
              <a:latin typeface="Garamond" pitchFamily="18" charset="0"/>
            </a:endParaRPr>
          </a:p>
          <a:p>
            <a:pPr marL="490538" indent="-266700">
              <a:buClr>
                <a:schemeClr val="accent6">
                  <a:lumMod val="40000"/>
                  <a:lumOff val="60000"/>
                </a:schemeClr>
              </a:buClr>
              <a:buSzPct val="70000"/>
              <a:buFont typeface="Wingdings" pitchFamily="2" charset="2"/>
              <a:buChar char="§"/>
              <a:tabLst>
                <a:tab pos="463550" algn="l"/>
              </a:tabLst>
            </a:pPr>
            <a:r>
              <a:rPr lang="en-US" sz="2400" b="1" dirty="0" smtClean="0">
                <a:solidFill>
                  <a:srgbClr val="FFC000"/>
                </a:solidFill>
                <a:latin typeface="Garamond" pitchFamily="18" charset="0"/>
              </a:rPr>
              <a:t>$40,000:  </a:t>
            </a:r>
            <a:r>
              <a:rPr lang="en-US" sz="2400" b="1" dirty="0" err="1" smtClean="0">
                <a:latin typeface="Garamond" pitchFamily="18" charset="0"/>
              </a:rPr>
              <a:t>Stormwater</a:t>
            </a:r>
            <a:r>
              <a:rPr lang="en-US" sz="2400" b="1" dirty="0" smtClean="0">
                <a:latin typeface="Garamond" pitchFamily="18" charset="0"/>
              </a:rPr>
              <a:t>, 4x4 1 ton Pick-up w/Crane and utility box</a:t>
            </a:r>
          </a:p>
          <a:p>
            <a:pPr marL="404813" indent="-404813">
              <a:buClr>
                <a:schemeClr val="accent3"/>
              </a:buClr>
              <a:buSzTx/>
              <a:buFont typeface="Wingdings" pitchFamily="2" charset="2"/>
              <a:buChar char="Ø"/>
              <a:tabLst>
                <a:tab pos="463550" algn="l"/>
              </a:tabLst>
            </a:pPr>
            <a:r>
              <a:rPr lang="en-US" sz="2400" b="1" dirty="0" smtClean="0">
                <a:solidFill>
                  <a:schemeClr val="accent2">
                    <a:lumMod val="60000"/>
                    <a:lumOff val="40000"/>
                  </a:schemeClr>
                </a:solidFill>
                <a:latin typeface="Garamond" pitchFamily="18" charset="0"/>
              </a:rPr>
              <a:t>Funds $140,340 of new/replacement Electronic Equipment</a:t>
            </a:r>
          </a:p>
          <a:p>
            <a:pPr marL="404813" indent="-404813">
              <a:buClr>
                <a:schemeClr val="bg1">
                  <a:lumMod val="75000"/>
                  <a:lumOff val="25000"/>
                </a:schemeClr>
              </a:buClr>
              <a:buSzTx/>
              <a:buNone/>
              <a:tabLst>
                <a:tab pos="463550" algn="l"/>
              </a:tabLst>
            </a:pPr>
            <a:endParaRPr lang="en-US" sz="2400" b="1" dirty="0">
              <a:latin typeface="Garamond" pitchFamily="18" charset="0"/>
            </a:endParaRPr>
          </a:p>
        </p:txBody>
      </p:sp>
      <p:pic>
        <p:nvPicPr>
          <p:cNvPr id="8" name="Picture 6" descr="invert bw"/>
          <p:cNvPicPr>
            <a:picLocks noChangeAspect="1" noChangeArrowheads="1"/>
          </p:cNvPicPr>
          <p:nvPr/>
        </p:nvPicPr>
        <p:blipFill>
          <a:blip r:embed="rId2"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cxnSp>
        <p:nvCxnSpPr>
          <p:cNvPr id="9" name="Straight Connector 8"/>
          <p:cNvCxnSpPr/>
          <p:nvPr/>
        </p:nvCxnSpPr>
        <p:spPr>
          <a:xfrm>
            <a:off x="381000" y="12954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DFB9B2EE-DA42-487F-BA2F-9CCA8600FCD1}"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228600" y="152400"/>
            <a:ext cx="6858000" cy="1066800"/>
          </a:xfrm>
        </p:spPr>
        <p:txBody>
          <a:bodyPr>
            <a:normAutofit fontScale="90000"/>
          </a:bodyPr>
          <a:lstStyle/>
          <a:p>
            <a:r>
              <a:rPr lang="en-US" sz="4400" b="1" dirty="0" smtClean="0">
                <a:latin typeface="Garamond" pitchFamily="18" charset="0"/>
              </a:rPr>
              <a:t>FY 2012/13 Budget Highlights:</a:t>
            </a:r>
            <a:br>
              <a:rPr lang="en-US" sz="4400" b="1" dirty="0" smtClean="0">
                <a:latin typeface="Garamond" pitchFamily="18" charset="0"/>
              </a:rPr>
            </a:br>
            <a:r>
              <a:rPr lang="en-US" sz="4400" b="1" dirty="0" smtClean="0">
                <a:solidFill>
                  <a:schemeClr val="accent6"/>
                </a:solidFill>
                <a:latin typeface="Garamond" pitchFamily="18" charset="0"/>
              </a:rPr>
              <a:t>9) User Fees - </a:t>
            </a:r>
            <a:endParaRPr lang="en-US" sz="4400" b="1" dirty="0">
              <a:solidFill>
                <a:schemeClr val="accent6"/>
              </a:solidFill>
              <a:effectLst>
                <a:outerShdw blurRad="38100" dist="38100" dir="2700000" algn="tl">
                  <a:srgbClr val="000000">
                    <a:alpha val="43137"/>
                  </a:srgbClr>
                </a:outerShdw>
              </a:effectLst>
              <a:latin typeface="Garamond" pitchFamily="18" charset="0"/>
            </a:endParaRPr>
          </a:p>
        </p:txBody>
      </p:sp>
      <p:sp>
        <p:nvSpPr>
          <p:cNvPr id="207875" name="Rectangle 3"/>
          <p:cNvSpPr>
            <a:spLocks noGrp="1" noChangeArrowheads="1"/>
          </p:cNvSpPr>
          <p:nvPr>
            <p:ph idx="1"/>
          </p:nvPr>
        </p:nvSpPr>
        <p:spPr>
          <a:xfrm>
            <a:off x="152400" y="2362200"/>
            <a:ext cx="8839200" cy="3733800"/>
          </a:xfrm>
        </p:spPr>
        <p:txBody>
          <a:bodyPr lIns="0" tIns="0" rIns="0" bIns="0">
            <a:noAutofit/>
          </a:bodyPr>
          <a:lstStyle/>
          <a:p>
            <a:pPr marL="857250" lvl="1" indent="-457200">
              <a:spcBef>
                <a:spcPts val="0"/>
              </a:spcBef>
              <a:buClr>
                <a:schemeClr val="accent6"/>
              </a:buClr>
              <a:buSzPct val="70000"/>
              <a:buFont typeface="Wingdings" pitchFamily="2" charset="2"/>
              <a:buChar char="ü"/>
            </a:pPr>
            <a:r>
              <a:rPr lang="en-US" sz="2000" b="1" dirty="0" smtClean="0">
                <a:solidFill>
                  <a:srgbClr val="FFFFFF"/>
                </a:solidFill>
                <a:latin typeface="Garamond" pitchFamily="18" charset="0"/>
              </a:rPr>
              <a:t>Garbage Fee - </a:t>
            </a:r>
            <a:r>
              <a:rPr lang="en-US" sz="2000" b="1" dirty="0" smtClean="0">
                <a:solidFill>
                  <a:srgbClr val="FFC000"/>
                </a:solidFill>
                <a:latin typeface="Garamond" pitchFamily="18" charset="0"/>
              </a:rPr>
              <a:t>3% 4/1/12 </a:t>
            </a:r>
            <a:r>
              <a:rPr lang="en-US" sz="2000" b="1" dirty="0" smtClean="0">
                <a:solidFill>
                  <a:srgbClr val="FF0000"/>
                </a:solidFill>
                <a:latin typeface="Garamond" pitchFamily="18" charset="0"/>
              </a:rPr>
              <a:t> </a:t>
            </a:r>
          </a:p>
          <a:p>
            <a:pPr marL="857250" lvl="1" indent="-457200">
              <a:spcBef>
                <a:spcPts val="0"/>
              </a:spcBef>
              <a:buClr>
                <a:schemeClr val="accent6"/>
              </a:buClr>
              <a:buSzPct val="70000"/>
              <a:buFont typeface="Wingdings" pitchFamily="2" charset="2"/>
              <a:buChar char="ü"/>
            </a:pPr>
            <a:r>
              <a:rPr lang="en-US" sz="2200" b="1" dirty="0" smtClean="0">
                <a:solidFill>
                  <a:srgbClr val="FFFFFF"/>
                </a:solidFill>
                <a:latin typeface="Garamond" pitchFamily="18" charset="0"/>
              </a:rPr>
              <a:t>Storm water fee - </a:t>
            </a:r>
            <a:r>
              <a:rPr lang="en-US" sz="2200" b="1" dirty="0" smtClean="0">
                <a:solidFill>
                  <a:srgbClr val="FFC000"/>
                </a:solidFill>
                <a:latin typeface="Garamond" pitchFamily="18" charset="0"/>
              </a:rPr>
              <a:t>$.35 increase per ERU – 4/1/12</a:t>
            </a:r>
            <a:endParaRPr lang="en-US" sz="2000" b="1" dirty="0" smtClean="0">
              <a:solidFill>
                <a:srgbClr val="FFC000"/>
              </a:solidFill>
              <a:latin typeface="Garamond" pitchFamily="18" charset="0"/>
            </a:endParaRPr>
          </a:p>
          <a:p>
            <a:pPr marL="857250" lvl="1" indent="-457200">
              <a:spcBef>
                <a:spcPts val="0"/>
              </a:spcBef>
              <a:buClr>
                <a:schemeClr val="accent6"/>
              </a:buClr>
              <a:buSzPct val="70000"/>
              <a:buFont typeface="Wingdings" pitchFamily="2" charset="2"/>
              <a:buChar char="ü"/>
            </a:pPr>
            <a:r>
              <a:rPr lang="en-US" sz="2200" b="1" dirty="0" smtClean="0">
                <a:solidFill>
                  <a:srgbClr val="FFFFFF"/>
                </a:solidFill>
                <a:latin typeface="Garamond" pitchFamily="18" charset="0"/>
              </a:rPr>
              <a:t>Sewer Fee - </a:t>
            </a:r>
            <a:r>
              <a:rPr lang="en-US" sz="2200" b="1" dirty="0" smtClean="0">
                <a:solidFill>
                  <a:srgbClr val="FFC000"/>
                </a:solidFill>
                <a:latin typeface="Garamond" pitchFamily="18" charset="0"/>
              </a:rPr>
              <a:t>$.20 per 100 cubic feet of flow – 4/1/12</a:t>
            </a:r>
          </a:p>
          <a:p>
            <a:pPr marL="857250" lvl="1" indent="-457200">
              <a:spcBef>
                <a:spcPts val="0"/>
              </a:spcBef>
              <a:buClr>
                <a:schemeClr val="accent6"/>
              </a:buClr>
              <a:buSzPct val="70000"/>
              <a:buFont typeface="Wingdings" pitchFamily="2" charset="2"/>
              <a:buChar char="ü"/>
            </a:pPr>
            <a:r>
              <a:rPr lang="en-US" sz="2200" b="1" dirty="0" smtClean="0">
                <a:solidFill>
                  <a:schemeClr val="tx2"/>
                </a:solidFill>
                <a:latin typeface="Garamond" pitchFamily="18" charset="0"/>
              </a:rPr>
              <a:t>LFC –</a:t>
            </a:r>
            <a:r>
              <a:rPr lang="en-US" sz="2200" b="1" dirty="0" smtClean="0">
                <a:solidFill>
                  <a:srgbClr val="FF0000"/>
                </a:solidFill>
                <a:latin typeface="Garamond" pitchFamily="18" charset="0"/>
              </a:rPr>
              <a:t> </a:t>
            </a:r>
            <a:r>
              <a:rPr lang="en-US" sz="2200" b="1" dirty="0" smtClean="0">
                <a:solidFill>
                  <a:srgbClr val="FFC000"/>
                </a:solidFill>
                <a:latin typeface="Garamond" pitchFamily="18" charset="0"/>
              </a:rPr>
              <a:t>no increase</a:t>
            </a:r>
            <a:endParaRPr lang="en-US" sz="2000" b="1" dirty="0" smtClean="0">
              <a:solidFill>
                <a:srgbClr val="FFC000"/>
              </a:solidFill>
              <a:latin typeface="Garamond" pitchFamily="18" charset="0"/>
            </a:endParaRPr>
          </a:p>
          <a:p>
            <a:pPr marL="857250" lvl="1" indent="-457200">
              <a:spcBef>
                <a:spcPts val="0"/>
              </a:spcBef>
              <a:buClr>
                <a:schemeClr val="accent6"/>
              </a:buClr>
              <a:buSzPct val="70000"/>
              <a:buFont typeface="Wingdings" pitchFamily="2" charset="2"/>
              <a:buChar char="ü"/>
            </a:pPr>
            <a:r>
              <a:rPr lang="en-US" sz="2200" b="1" dirty="0" smtClean="0">
                <a:solidFill>
                  <a:srgbClr val="FFFFFF"/>
                </a:solidFill>
                <a:latin typeface="Garamond" pitchFamily="18" charset="0"/>
              </a:rPr>
              <a:t>Palmer Hills –</a:t>
            </a:r>
            <a:r>
              <a:rPr lang="en-US" sz="2000" b="1" dirty="0" smtClean="0">
                <a:solidFill>
                  <a:srgbClr val="FFC000"/>
                </a:solidFill>
                <a:latin typeface="Garamond" pitchFamily="18" charset="0"/>
              </a:rPr>
              <a:t>$249 partial season pass through 7/1/12.  No fee increases</a:t>
            </a:r>
          </a:p>
          <a:p>
            <a:pPr marL="857250" lvl="1" indent="-457200">
              <a:spcBef>
                <a:spcPts val="0"/>
              </a:spcBef>
              <a:buClr>
                <a:schemeClr val="accent6"/>
              </a:buClr>
              <a:buSzPct val="70000"/>
              <a:buFont typeface="Wingdings" pitchFamily="2" charset="2"/>
              <a:buChar char="ü"/>
            </a:pPr>
            <a:r>
              <a:rPr lang="en-US" sz="2200" b="1" dirty="0" smtClean="0">
                <a:solidFill>
                  <a:srgbClr val="FFFFFF"/>
                </a:solidFill>
                <a:latin typeface="Garamond" pitchFamily="18" charset="0"/>
              </a:rPr>
              <a:t>Splash Landing – </a:t>
            </a:r>
            <a:r>
              <a:rPr lang="en-US" sz="2000" b="1" dirty="0" smtClean="0">
                <a:solidFill>
                  <a:srgbClr val="FFC000"/>
                </a:solidFill>
                <a:latin typeface="Garamond" pitchFamily="18" charset="0"/>
              </a:rPr>
              <a:t>small increase in pool rental fees &amp; swim lessons</a:t>
            </a:r>
            <a:endParaRPr lang="en-US" sz="2000" b="1" dirty="0" smtClean="0">
              <a:solidFill>
                <a:srgbClr val="FFFFFF"/>
              </a:solidFill>
              <a:latin typeface="Garamond" pitchFamily="18" charset="0"/>
            </a:endParaRPr>
          </a:p>
          <a:p>
            <a:pPr marL="857250" lvl="1" indent="-457200">
              <a:spcBef>
                <a:spcPts val="0"/>
              </a:spcBef>
              <a:buClr>
                <a:schemeClr val="accent6"/>
              </a:buClr>
              <a:buSzPct val="70000"/>
              <a:buFont typeface="Wingdings" pitchFamily="2" charset="2"/>
              <a:buChar char="ü"/>
            </a:pPr>
            <a:r>
              <a:rPr lang="en-US" sz="2200" b="1" dirty="0" smtClean="0">
                <a:solidFill>
                  <a:srgbClr val="FFFFFF"/>
                </a:solidFill>
                <a:latin typeface="Garamond" pitchFamily="18" charset="0"/>
              </a:rPr>
              <a:t>Family Museum – </a:t>
            </a:r>
            <a:r>
              <a:rPr lang="en-US" sz="2000" b="1" dirty="0" smtClean="0">
                <a:solidFill>
                  <a:srgbClr val="FFC000"/>
                </a:solidFill>
                <a:latin typeface="Garamond" pitchFamily="18" charset="0"/>
              </a:rPr>
              <a:t>small increase to comprehensive pre-school</a:t>
            </a:r>
          </a:p>
          <a:p>
            <a:pPr marL="857250" lvl="1" indent="-457200">
              <a:spcBef>
                <a:spcPts val="0"/>
              </a:spcBef>
              <a:buClr>
                <a:schemeClr val="accent6"/>
              </a:buClr>
              <a:buSzPct val="70000"/>
              <a:buFont typeface="Wingdings" pitchFamily="2" charset="2"/>
              <a:buChar char="ü"/>
            </a:pPr>
            <a:r>
              <a:rPr lang="en-US" sz="2200" b="1" dirty="0" smtClean="0">
                <a:solidFill>
                  <a:srgbClr val="FFFFFF"/>
                </a:solidFill>
                <a:latin typeface="Garamond" pitchFamily="18" charset="0"/>
              </a:rPr>
              <a:t>Transit fares – </a:t>
            </a:r>
            <a:r>
              <a:rPr lang="en-US" sz="2000" b="1" dirty="0" smtClean="0">
                <a:solidFill>
                  <a:srgbClr val="FFC000"/>
                </a:solidFill>
                <a:latin typeface="Garamond" pitchFamily="18" charset="0"/>
              </a:rPr>
              <a:t>no increase </a:t>
            </a:r>
          </a:p>
          <a:p>
            <a:pPr marL="857250" lvl="1" indent="-457200">
              <a:spcBef>
                <a:spcPts val="0"/>
              </a:spcBef>
              <a:buClr>
                <a:schemeClr val="accent6"/>
              </a:buClr>
              <a:buSzPct val="70000"/>
              <a:buFont typeface="Wingdings" pitchFamily="2" charset="2"/>
              <a:buChar char="ü"/>
            </a:pPr>
            <a:r>
              <a:rPr lang="en-US" sz="2000" b="1" dirty="0" smtClean="0">
                <a:latin typeface="Garamond" pitchFamily="18" charset="0"/>
              </a:rPr>
              <a:t>Park &amp; Recreation fees </a:t>
            </a:r>
            <a:r>
              <a:rPr lang="en-US" sz="2000" b="1" dirty="0" smtClean="0">
                <a:solidFill>
                  <a:srgbClr val="FFFFFF"/>
                </a:solidFill>
                <a:latin typeface="Garamond" pitchFamily="18" charset="0"/>
              </a:rPr>
              <a:t>– </a:t>
            </a:r>
            <a:r>
              <a:rPr lang="en-US" sz="2000" b="1" dirty="0" smtClean="0">
                <a:solidFill>
                  <a:srgbClr val="FFC000"/>
                </a:solidFill>
                <a:latin typeface="Garamond" pitchFamily="18" charset="0"/>
              </a:rPr>
              <a:t>introduction of $10 bus/snack fee for Playground Program,  $5 increase for coach pitch baseball &amp; softball, $11 increase for the Day Camp program</a:t>
            </a:r>
          </a:p>
          <a:p>
            <a:pPr marL="857250" lvl="1" indent="-457200">
              <a:spcBef>
                <a:spcPts val="0"/>
              </a:spcBef>
              <a:buClr>
                <a:schemeClr val="accent6">
                  <a:lumMod val="40000"/>
                  <a:lumOff val="60000"/>
                </a:schemeClr>
              </a:buClr>
              <a:buSzPct val="70000"/>
              <a:buFont typeface="Wingdings" pitchFamily="2" charset="2"/>
              <a:buChar char="ü"/>
            </a:pPr>
            <a:endParaRPr lang="en-US" sz="1200" b="1" dirty="0">
              <a:solidFill>
                <a:srgbClr val="FFFFFF"/>
              </a:solidFill>
              <a:latin typeface="Garamond" pitchFamily="18" charset="0"/>
            </a:endParaRPr>
          </a:p>
        </p:txBody>
      </p:sp>
      <p:sp>
        <p:nvSpPr>
          <p:cNvPr id="9" name="TextBox 8"/>
          <p:cNvSpPr txBox="1"/>
          <p:nvPr/>
        </p:nvSpPr>
        <p:spPr>
          <a:xfrm>
            <a:off x="228600" y="1295400"/>
            <a:ext cx="8686800" cy="830997"/>
          </a:xfrm>
          <a:prstGeom prst="rect">
            <a:avLst/>
          </a:prstGeom>
          <a:noFill/>
        </p:spPr>
        <p:txBody>
          <a:bodyPr wrap="square" rtlCol="0">
            <a:spAutoFit/>
          </a:bodyPr>
          <a:lstStyle/>
          <a:p>
            <a:r>
              <a:rPr lang="en-US" sz="2400" b="1" dirty="0" smtClean="0">
                <a:latin typeface="Garamond" pitchFamily="18" charset="0"/>
              </a:rPr>
              <a:t>Continue to adjust user fees, when appropriate, to offset increases in the cost of programs.</a:t>
            </a:r>
            <a:endParaRPr lang="en-US" dirty="0"/>
          </a:p>
        </p:txBody>
      </p:sp>
      <p:pic>
        <p:nvPicPr>
          <p:cNvPr id="11" name="Picture 6" descr="invert bw"/>
          <p:cNvPicPr>
            <a:picLocks noChangeAspect="1" noChangeArrowheads="1"/>
          </p:cNvPicPr>
          <p:nvPr/>
        </p:nvPicPr>
        <p:blipFill>
          <a:blip r:embed="rId2" cstate="print">
            <a:clrChange>
              <a:clrFrom>
                <a:srgbClr val="0C0C0C"/>
              </a:clrFrom>
              <a:clrTo>
                <a:srgbClr val="0C0C0C">
                  <a:alpha val="0"/>
                </a:srgbClr>
              </a:clrTo>
            </a:clrChange>
          </a:blip>
          <a:srcRect/>
          <a:stretch>
            <a:fillRect/>
          </a:stretch>
        </p:blipFill>
        <p:spPr bwMode="auto">
          <a:xfrm>
            <a:off x="7239000" y="5943600"/>
            <a:ext cx="1447800" cy="765175"/>
          </a:xfrm>
          <a:prstGeom prst="rect">
            <a:avLst/>
          </a:prstGeom>
          <a:noFill/>
        </p:spPr>
      </p:pic>
      <p:sp>
        <p:nvSpPr>
          <p:cNvPr id="7" name="Slide Number Placeholder 6"/>
          <p:cNvSpPr>
            <a:spLocks noGrp="1"/>
          </p:cNvSpPr>
          <p:nvPr>
            <p:ph type="sldNum" sz="quarter" idx="12"/>
          </p:nvPr>
        </p:nvSpPr>
        <p:spPr/>
        <p:txBody>
          <a:bodyPr/>
          <a:lstStyle/>
          <a:p>
            <a:fld id="{DFB9B2EE-DA42-487F-BA2F-9CCA8600FCD1}"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03920" cy="1143000"/>
          </a:xfrm>
        </p:spPr>
        <p:txBody>
          <a:bodyPr>
            <a:normAutofit fontScale="90000"/>
          </a:bodyPr>
          <a:lstStyle/>
          <a:p>
            <a:r>
              <a:rPr lang="en-US" sz="4400" b="1" dirty="0" smtClean="0">
                <a:latin typeface="Garamond" pitchFamily="18" charset="0"/>
              </a:rPr>
              <a:t>Proposed Solid Waste Fee Increase 3% </a:t>
            </a:r>
            <a:endParaRPr lang="en-US" sz="4400" b="1" dirty="0">
              <a:latin typeface="Garamond" pitchFamily="18" charset="0"/>
            </a:endParaRPr>
          </a:p>
        </p:txBody>
      </p:sp>
      <p:cxnSp>
        <p:nvCxnSpPr>
          <p:cNvPr id="5" name="Straight Connector 4"/>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fld id="{DFB9B2EE-DA42-487F-BA2F-9CCA8600FCD1}" type="slidenum">
              <a:rPr lang="en-US" smtClean="0"/>
              <a:pPr/>
              <a:t>25</a:t>
            </a:fld>
            <a:endParaRPr lang="en-US" dirty="0"/>
          </a:p>
        </p:txBody>
      </p:sp>
      <p:graphicFrame>
        <p:nvGraphicFramePr>
          <p:cNvPr id="206853" name="Object 5"/>
          <p:cNvGraphicFramePr>
            <a:graphicFrameLocks noChangeAspect="1"/>
          </p:cNvGraphicFramePr>
          <p:nvPr/>
        </p:nvGraphicFramePr>
        <p:xfrm>
          <a:off x="152400" y="1752600"/>
          <a:ext cx="8826144" cy="2362200"/>
        </p:xfrm>
        <a:graphic>
          <a:graphicData uri="http://schemas.openxmlformats.org/presentationml/2006/ole">
            <p:oleObj spid="_x0000_s206853" name="Worksheet" r:id="rId3" imgW="10496497" imgH="3362272" progId="Excel.Sheet.12">
              <p:embed/>
            </p:oleObj>
          </a:graphicData>
        </a:graphic>
      </p:graphicFrame>
      <p:sp>
        <p:nvSpPr>
          <p:cNvPr id="7" name="TextBox 6"/>
          <p:cNvSpPr txBox="1"/>
          <p:nvPr/>
        </p:nvSpPr>
        <p:spPr>
          <a:xfrm>
            <a:off x="381000" y="4419600"/>
            <a:ext cx="8229600" cy="1631216"/>
          </a:xfrm>
          <a:prstGeom prst="rect">
            <a:avLst/>
          </a:prstGeom>
          <a:noFill/>
        </p:spPr>
        <p:txBody>
          <a:bodyPr wrap="square" rtlCol="0">
            <a:spAutoFit/>
          </a:bodyPr>
          <a:lstStyle/>
          <a:p>
            <a:pPr>
              <a:buFont typeface="Wingdings" pitchFamily="2" charset="2"/>
              <a:buChar char="Ø"/>
            </a:pPr>
            <a:r>
              <a:rPr lang="en-US" dirty="0" smtClean="0"/>
              <a:t>  Continue 3% increases each April 1 to balance revenues and expenditures – BREAKEVEN</a:t>
            </a:r>
          </a:p>
          <a:p>
            <a:pPr lvl="1">
              <a:buClr>
                <a:schemeClr val="accent6"/>
              </a:buClr>
              <a:buFont typeface="Wingdings" pitchFamily="2" charset="2"/>
              <a:buChar char="§"/>
            </a:pPr>
            <a:r>
              <a:rPr lang="en-US" dirty="0" smtClean="0"/>
              <a:t>  Increased cost of vehicle replacements and shorter life</a:t>
            </a:r>
          </a:p>
          <a:p>
            <a:pPr lvl="1">
              <a:buClr>
                <a:schemeClr val="accent6"/>
              </a:buClr>
              <a:buFont typeface="Wingdings" pitchFamily="2" charset="2"/>
              <a:buChar char="§"/>
            </a:pPr>
            <a:r>
              <a:rPr lang="en-US" dirty="0" smtClean="0"/>
              <a:t>  Increased cost of labor</a:t>
            </a:r>
          </a:p>
          <a:p>
            <a:pPr lvl="1">
              <a:buClr>
                <a:schemeClr val="accent6"/>
              </a:buClr>
              <a:buFont typeface="Wingdings" pitchFamily="2" charset="2"/>
              <a:buChar char="§"/>
            </a:pPr>
            <a:r>
              <a:rPr lang="en-US" dirty="0" smtClean="0"/>
              <a:t>  Increased tonnage at landfill – largely bulky waste and e-waste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B9B2EE-DA42-487F-BA2F-9CCA8600FCD1}" type="slidenum">
              <a:rPr lang="en-US" smtClean="0"/>
              <a:pPr/>
              <a:t>26</a:t>
            </a:fld>
            <a:endParaRPr lang="en-US" dirty="0"/>
          </a:p>
        </p:txBody>
      </p:sp>
      <p:pic>
        <p:nvPicPr>
          <p:cNvPr id="306178" name="Picture 2"/>
          <p:cNvPicPr>
            <a:picLocks noChangeAspect="1" noChangeArrowheads="1"/>
          </p:cNvPicPr>
          <p:nvPr/>
        </p:nvPicPr>
        <p:blipFill>
          <a:blip r:embed="rId3" cstate="print"/>
          <a:srcRect/>
          <a:stretch>
            <a:fillRect/>
          </a:stretch>
        </p:blipFill>
        <p:spPr bwMode="auto">
          <a:xfrm>
            <a:off x="152400" y="3048000"/>
            <a:ext cx="6248400" cy="3581400"/>
          </a:xfrm>
          <a:prstGeom prst="rect">
            <a:avLst/>
          </a:prstGeom>
          <a:noFill/>
          <a:ln w="9525">
            <a:noFill/>
            <a:miter lim="800000"/>
            <a:headEnd/>
            <a:tailEnd/>
          </a:ln>
          <a:effectLst/>
        </p:spPr>
      </p:pic>
      <p:graphicFrame>
        <p:nvGraphicFramePr>
          <p:cNvPr id="3" name="Object 2"/>
          <p:cNvGraphicFramePr>
            <a:graphicFrameLocks noChangeAspect="1"/>
          </p:cNvGraphicFramePr>
          <p:nvPr/>
        </p:nvGraphicFramePr>
        <p:xfrm>
          <a:off x="152400" y="228600"/>
          <a:ext cx="8763000" cy="2608263"/>
        </p:xfrm>
        <a:graphic>
          <a:graphicData uri="http://schemas.openxmlformats.org/presentationml/2006/ole">
            <p:oleObj spid="_x0000_s365570" name="Worksheet" r:id="rId4" imgW="8077306" imgH="2457344" progId="Excel.Sheet.12">
              <p:embed/>
            </p:oleObj>
          </a:graphicData>
        </a:graphic>
      </p:graphicFrame>
      <p:sp>
        <p:nvSpPr>
          <p:cNvPr id="5" name="TextBox 4"/>
          <p:cNvSpPr txBox="1"/>
          <p:nvPr/>
        </p:nvSpPr>
        <p:spPr>
          <a:xfrm>
            <a:off x="6629400" y="3886200"/>
            <a:ext cx="2209800" cy="1323439"/>
          </a:xfrm>
          <a:prstGeom prst="rect">
            <a:avLst/>
          </a:prstGeom>
          <a:noFill/>
        </p:spPr>
        <p:txBody>
          <a:bodyPr wrap="square" rtlCol="0">
            <a:spAutoFit/>
          </a:bodyPr>
          <a:lstStyle/>
          <a:p>
            <a:r>
              <a:rPr lang="en-US" dirty="0" smtClean="0">
                <a:solidFill>
                  <a:srgbClr val="FFC000"/>
                </a:solidFill>
              </a:rPr>
              <a:t>Fee increases are primarily project driven.  See CIP for details.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152400" y="228600"/>
            <a:ext cx="8839200" cy="1219200"/>
          </a:xfrm>
        </p:spPr>
        <p:txBody>
          <a:bodyPr>
            <a:normAutofit/>
          </a:bodyPr>
          <a:lstStyle/>
          <a:p>
            <a:pPr>
              <a:lnSpc>
                <a:spcPct val="75000"/>
              </a:lnSpc>
            </a:pPr>
            <a:r>
              <a:rPr lang="en-US" b="1" dirty="0" smtClean="0">
                <a:latin typeface="Garamond" pitchFamily="18" charset="0"/>
              </a:rPr>
              <a:t>$7.77 million Storm Water Projects thru FY 16/17:</a:t>
            </a:r>
            <a:endParaRPr lang="en-US" sz="2400" b="1" dirty="0">
              <a:latin typeface="Garamond" pitchFamily="18" charset="0"/>
            </a:endParaRPr>
          </a:p>
        </p:txBody>
      </p:sp>
      <p:sp>
        <p:nvSpPr>
          <p:cNvPr id="225283" name="Rectangle 3"/>
          <p:cNvSpPr>
            <a:spLocks noGrp="1" noChangeArrowheads="1"/>
          </p:cNvSpPr>
          <p:nvPr>
            <p:ph idx="1"/>
          </p:nvPr>
        </p:nvSpPr>
        <p:spPr>
          <a:xfrm>
            <a:off x="381000" y="1295400"/>
            <a:ext cx="8610600" cy="4525963"/>
          </a:xfrm>
        </p:spPr>
        <p:txBody>
          <a:bodyPr>
            <a:normAutofit fontScale="77500" lnSpcReduction="20000"/>
          </a:bodyPr>
          <a:lstStyle/>
          <a:p>
            <a:pPr>
              <a:buClr>
                <a:schemeClr val="tx1"/>
              </a:buClr>
              <a:buFont typeface="Wingdings" pitchFamily="2" charset="2"/>
              <a:buChar char="Ø"/>
            </a:pPr>
            <a:endParaRPr lang="en-US" b="1" dirty="0"/>
          </a:p>
          <a:p>
            <a:pPr>
              <a:buClr>
                <a:schemeClr val="accent6">
                  <a:lumMod val="40000"/>
                  <a:lumOff val="60000"/>
                </a:schemeClr>
              </a:buClr>
              <a:buFont typeface="Wingdings" pitchFamily="2" charset="2"/>
              <a:buChar char="Ø"/>
            </a:pPr>
            <a:r>
              <a:rPr lang="en-US" sz="3300" b="1" dirty="0" smtClean="0">
                <a:solidFill>
                  <a:srgbClr val="FFC000"/>
                </a:solidFill>
                <a:latin typeface="Garamond" pitchFamily="18" charset="0"/>
              </a:rPr>
              <a:t>$1.76 million:  </a:t>
            </a:r>
            <a:r>
              <a:rPr lang="en-US" sz="3300" b="1" dirty="0" smtClean="0">
                <a:latin typeface="Garamond" pitchFamily="18" charset="0"/>
              </a:rPr>
              <a:t>Stafford Creek Bank Stabilization 18</a:t>
            </a:r>
            <a:r>
              <a:rPr lang="en-US" sz="3300" b="1" baseline="30000" dirty="0" smtClean="0">
                <a:latin typeface="Garamond" pitchFamily="18" charset="0"/>
              </a:rPr>
              <a:t>th</a:t>
            </a:r>
            <a:r>
              <a:rPr lang="en-US" sz="3300" b="1" dirty="0" smtClean="0">
                <a:latin typeface="Garamond" pitchFamily="18" charset="0"/>
              </a:rPr>
              <a:t> to Crow Creek Rd, Tanglefoot – </a:t>
            </a:r>
            <a:r>
              <a:rPr lang="en-US" sz="3300" b="1" dirty="0" err="1" smtClean="0">
                <a:latin typeface="Garamond" pitchFamily="18" charset="0"/>
              </a:rPr>
              <a:t>Maplecrest</a:t>
            </a:r>
            <a:endParaRPr lang="en-US" sz="3300" b="1" dirty="0" smtClean="0">
              <a:latin typeface="Garamond" pitchFamily="18" charset="0"/>
            </a:endParaRPr>
          </a:p>
          <a:p>
            <a:pPr>
              <a:buClr>
                <a:schemeClr val="accent6">
                  <a:lumMod val="40000"/>
                  <a:lumOff val="60000"/>
                </a:schemeClr>
              </a:buClr>
              <a:buFont typeface="Wingdings" pitchFamily="2" charset="2"/>
              <a:buChar char="Ø"/>
            </a:pPr>
            <a:r>
              <a:rPr lang="en-US" sz="3600" b="1" dirty="0" smtClean="0">
                <a:solidFill>
                  <a:srgbClr val="FFC000"/>
                </a:solidFill>
                <a:latin typeface="Garamond" pitchFamily="18" charset="0"/>
              </a:rPr>
              <a:t>$1.8 million:   </a:t>
            </a:r>
            <a:r>
              <a:rPr lang="en-US" sz="3600" b="1" dirty="0" smtClean="0">
                <a:solidFill>
                  <a:srgbClr val="FFFFFF"/>
                </a:solidFill>
                <a:latin typeface="Garamond" pitchFamily="18" charset="0"/>
              </a:rPr>
              <a:t>Council priorities to be determined</a:t>
            </a:r>
          </a:p>
          <a:p>
            <a:pPr>
              <a:buClr>
                <a:schemeClr val="accent6">
                  <a:lumMod val="40000"/>
                  <a:lumOff val="60000"/>
                </a:schemeClr>
              </a:buClr>
              <a:buFont typeface="Wingdings" pitchFamily="2" charset="2"/>
              <a:buChar char="Ø"/>
            </a:pPr>
            <a:r>
              <a:rPr lang="en-US" sz="3600" b="1" dirty="0" smtClean="0">
                <a:solidFill>
                  <a:srgbClr val="FFC000"/>
                </a:solidFill>
                <a:latin typeface="Garamond" pitchFamily="18" charset="0"/>
              </a:rPr>
              <a:t>$1.52 million</a:t>
            </a:r>
            <a:r>
              <a:rPr lang="en-US" sz="3600" b="1" dirty="0" smtClean="0">
                <a:solidFill>
                  <a:srgbClr val="FFFFFF"/>
                </a:solidFill>
                <a:latin typeface="Garamond" pitchFamily="18" charset="0"/>
              </a:rPr>
              <a:t>:  Small Storm Sewers, Sewer Linings &amp; Intake Repair</a:t>
            </a:r>
            <a:endParaRPr lang="en-US" sz="3300" b="1" dirty="0" smtClean="0">
              <a:latin typeface="Garamond" pitchFamily="18" charset="0"/>
            </a:endParaRPr>
          </a:p>
          <a:p>
            <a:pPr>
              <a:buClr>
                <a:schemeClr val="accent6">
                  <a:lumMod val="40000"/>
                  <a:lumOff val="60000"/>
                </a:schemeClr>
              </a:buClr>
              <a:buFont typeface="Wingdings" pitchFamily="2" charset="2"/>
              <a:buChar char="Ø"/>
            </a:pPr>
            <a:r>
              <a:rPr lang="en-US" sz="3300" b="1" dirty="0" smtClean="0">
                <a:solidFill>
                  <a:srgbClr val="FFC000"/>
                </a:solidFill>
                <a:latin typeface="Garamond" pitchFamily="18" charset="0"/>
              </a:rPr>
              <a:t>$786,000 :  </a:t>
            </a:r>
            <a:r>
              <a:rPr lang="en-US" sz="3300" b="1" dirty="0" smtClean="0">
                <a:latin typeface="Garamond" pitchFamily="18" charset="0"/>
              </a:rPr>
              <a:t>Hopewell Creek Detention at school</a:t>
            </a:r>
          </a:p>
          <a:p>
            <a:pPr>
              <a:buClr>
                <a:schemeClr val="accent6">
                  <a:lumMod val="40000"/>
                  <a:lumOff val="60000"/>
                </a:schemeClr>
              </a:buClr>
              <a:buFont typeface="Wingdings" pitchFamily="2" charset="2"/>
              <a:buChar char="Ø"/>
            </a:pPr>
            <a:r>
              <a:rPr lang="en-US" sz="3300" b="1" dirty="0" smtClean="0">
                <a:solidFill>
                  <a:srgbClr val="FFC000"/>
                </a:solidFill>
                <a:latin typeface="Garamond" pitchFamily="18" charset="0"/>
              </a:rPr>
              <a:t>$706,000:   </a:t>
            </a:r>
            <a:r>
              <a:rPr lang="en-US" sz="3300" b="1" dirty="0" smtClean="0">
                <a:latin typeface="Garamond" pitchFamily="18" charset="0"/>
              </a:rPr>
              <a:t>Duck Creek Stabilization, various phases  </a:t>
            </a:r>
          </a:p>
          <a:p>
            <a:pPr>
              <a:buClr>
                <a:schemeClr val="accent6">
                  <a:lumMod val="40000"/>
                  <a:lumOff val="60000"/>
                </a:schemeClr>
              </a:buClr>
              <a:buSzTx/>
              <a:buFont typeface="Wingdings" pitchFamily="2" charset="2"/>
              <a:buChar char="Ø"/>
            </a:pPr>
            <a:r>
              <a:rPr lang="en-US" sz="3200" b="1" dirty="0" smtClean="0">
                <a:solidFill>
                  <a:srgbClr val="FFC000"/>
                </a:solidFill>
                <a:latin typeface="Garamond" pitchFamily="18" charset="0"/>
              </a:rPr>
              <a:t>$490,000:   </a:t>
            </a:r>
            <a:r>
              <a:rPr lang="en-US" sz="3200" b="1" dirty="0" smtClean="0">
                <a:solidFill>
                  <a:srgbClr val="FFFFFF"/>
                </a:solidFill>
                <a:latin typeface="Garamond" pitchFamily="18" charset="0"/>
              </a:rPr>
              <a:t>Greenway Creek Stabilization, Terrace Park Dr to Tanglefoot Lane (Two Phases)</a:t>
            </a:r>
          </a:p>
          <a:p>
            <a:pPr>
              <a:buClr>
                <a:schemeClr val="accent6">
                  <a:lumMod val="40000"/>
                  <a:lumOff val="60000"/>
                </a:schemeClr>
              </a:buClr>
              <a:buSzTx/>
              <a:buFont typeface="Wingdings" pitchFamily="2" charset="2"/>
              <a:buChar char="Ø"/>
            </a:pPr>
            <a:r>
              <a:rPr lang="en-US" sz="3200" b="1" dirty="0" smtClean="0">
                <a:solidFill>
                  <a:srgbClr val="FFC000"/>
                </a:solidFill>
                <a:latin typeface="Garamond" pitchFamily="18" charset="0"/>
              </a:rPr>
              <a:t>$160,000:   </a:t>
            </a:r>
            <a:r>
              <a:rPr lang="en-US" sz="3200" b="1" dirty="0" smtClean="0">
                <a:solidFill>
                  <a:srgbClr val="FFFFFF"/>
                </a:solidFill>
                <a:latin typeface="Garamond" pitchFamily="18" charset="0"/>
              </a:rPr>
              <a:t>25</a:t>
            </a:r>
            <a:r>
              <a:rPr lang="en-US" sz="3200" b="1" baseline="30000" dirty="0" smtClean="0">
                <a:solidFill>
                  <a:srgbClr val="FFFFFF"/>
                </a:solidFill>
                <a:latin typeface="Garamond" pitchFamily="18" charset="0"/>
              </a:rPr>
              <a:t>th</a:t>
            </a:r>
            <a:r>
              <a:rPr lang="en-US" sz="3200" b="1" dirty="0" smtClean="0">
                <a:solidFill>
                  <a:srgbClr val="FFFFFF"/>
                </a:solidFill>
                <a:latin typeface="Garamond" pitchFamily="18" charset="0"/>
              </a:rPr>
              <a:t> Street Culvert Extension</a:t>
            </a:r>
          </a:p>
          <a:p>
            <a:pPr>
              <a:buClr>
                <a:schemeClr val="accent6">
                  <a:lumMod val="40000"/>
                  <a:lumOff val="60000"/>
                </a:schemeClr>
              </a:buClr>
              <a:buSzTx/>
              <a:buFont typeface="Wingdings" pitchFamily="2" charset="2"/>
              <a:buChar char="Ø"/>
            </a:pPr>
            <a:r>
              <a:rPr lang="en-US" sz="3200" b="1" dirty="0" smtClean="0">
                <a:solidFill>
                  <a:srgbClr val="FFC000"/>
                </a:solidFill>
                <a:latin typeface="Garamond" pitchFamily="18" charset="0"/>
              </a:rPr>
              <a:t>$548,928:   </a:t>
            </a:r>
            <a:r>
              <a:rPr lang="en-US" sz="3200" b="1" dirty="0" smtClean="0">
                <a:latin typeface="Garamond" pitchFamily="18" charset="0"/>
              </a:rPr>
              <a:t>S</a:t>
            </a:r>
            <a:r>
              <a:rPr lang="en-US" sz="3200" b="1" dirty="0" smtClean="0">
                <a:solidFill>
                  <a:srgbClr val="FFFFFF"/>
                </a:solidFill>
                <a:latin typeface="Garamond" pitchFamily="18" charset="0"/>
              </a:rPr>
              <a:t>mall </a:t>
            </a:r>
            <a:r>
              <a:rPr lang="en-US" sz="3200" b="1" dirty="0" err="1" smtClean="0">
                <a:solidFill>
                  <a:srgbClr val="FFFFFF"/>
                </a:solidFill>
                <a:latin typeface="Garamond" pitchFamily="18" charset="0"/>
              </a:rPr>
              <a:t>stormwater</a:t>
            </a:r>
            <a:r>
              <a:rPr lang="en-US" sz="3200" b="1" dirty="0" smtClean="0">
                <a:solidFill>
                  <a:srgbClr val="FFFFFF"/>
                </a:solidFill>
                <a:latin typeface="Garamond" pitchFamily="18" charset="0"/>
              </a:rPr>
              <a:t> projects</a:t>
            </a:r>
          </a:p>
          <a:p>
            <a:endParaRPr lang="en-US" sz="2400" b="1" dirty="0">
              <a:solidFill>
                <a:srgbClr val="FFFFFF"/>
              </a:solidFill>
              <a:latin typeface="Garamond" pitchFamily="18" charset="0"/>
            </a:endParaRPr>
          </a:p>
        </p:txBody>
      </p:sp>
      <p:pic>
        <p:nvPicPr>
          <p:cNvPr id="8" name="Picture 6" descr="invert bw"/>
          <p:cNvPicPr>
            <a:picLocks noChangeAspect="1" noChangeArrowheads="1"/>
          </p:cNvPicPr>
          <p:nvPr/>
        </p:nvPicPr>
        <p:blipFill>
          <a:blip r:embed="rId2"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cxnSp>
        <p:nvCxnSpPr>
          <p:cNvPr id="9" name="Straight Connector 8"/>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DFB9B2EE-DA42-487F-BA2F-9CCA8600FCD1}"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B9B2EE-DA42-487F-BA2F-9CCA8600FCD1}" type="slidenum">
              <a:rPr lang="en-US" smtClean="0"/>
              <a:pPr/>
              <a:t>28</a:t>
            </a:fld>
            <a:endParaRPr lang="en-US" dirty="0"/>
          </a:p>
        </p:txBody>
      </p:sp>
      <p:pic>
        <p:nvPicPr>
          <p:cNvPr id="304130" name="Picture 2"/>
          <p:cNvPicPr>
            <a:picLocks noChangeAspect="1" noChangeArrowheads="1"/>
          </p:cNvPicPr>
          <p:nvPr/>
        </p:nvPicPr>
        <p:blipFill>
          <a:blip r:embed="rId3" cstate="print"/>
          <a:srcRect/>
          <a:stretch>
            <a:fillRect/>
          </a:stretch>
        </p:blipFill>
        <p:spPr bwMode="auto">
          <a:xfrm>
            <a:off x="228600" y="3048000"/>
            <a:ext cx="6400800" cy="3429000"/>
          </a:xfrm>
          <a:prstGeom prst="rect">
            <a:avLst/>
          </a:prstGeom>
          <a:noFill/>
          <a:ln w="9525">
            <a:noFill/>
            <a:miter lim="800000"/>
            <a:headEnd/>
            <a:tailEnd/>
          </a:ln>
          <a:effectLst/>
        </p:spPr>
      </p:pic>
      <p:graphicFrame>
        <p:nvGraphicFramePr>
          <p:cNvPr id="3" name="Object 2"/>
          <p:cNvGraphicFramePr>
            <a:graphicFrameLocks noChangeAspect="1"/>
          </p:cNvGraphicFramePr>
          <p:nvPr/>
        </p:nvGraphicFramePr>
        <p:xfrm>
          <a:off x="228600" y="152400"/>
          <a:ext cx="8737600" cy="2684463"/>
        </p:xfrm>
        <a:graphic>
          <a:graphicData uri="http://schemas.openxmlformats.org/presentationml/2006/ole">
            <p:oleObj spid="_x0000_s366594" name="Worksheet" r:id="rId4" imgW="8172503" imgH="2733675" progId="Excel.Sheet.12">
              <p:embed/>
            </p:oleObj>
          </a:graphicData>
        </a:graphic>
      </p:graphicFrame>
      <p:sp>
        <p:nvSpPr>
          <p:cNvPr id="5" name="TextBox 4"/>
          <p:cNvSpPr txBox="1"/>
          <p:nvPr/>
        </p:nvSpPr>
        <p:spPr>
          <a:xfrm>
            <a:off x="6934200" y="3505200"/>
            <a:ext cx="1905000" cy="1631216"/>
          </a:xfrm>
          <a:prstGeom prst="rect">
            <a:avLst/>
          </a:prstGeom>
          <a:noFill/>
        </p:spPr>
        <p:txBody>
          <a:bodyPr wrap="square" rtlCol="0">
            <a:spAutoFit/>
          </a:bodyPr>
          <a:lstStyle/>
          <a:p>
            <a:r>
              <a:rPr lang="en-US" dirty="0" smtClean="0">
                <a:solidFill>
                  <a:srgbClr val="FFC000"/>
                </a:solidFill>
              </a:rPr>
              <a:t>Fee increases are primarily project driven.  See CIP for details.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152400" y="228600"/>
            <a:ext cx="8839200" cy="1143000"/>
          </a:xfrm>
        </p:spPr>
        <p:txBody>
          <a:bodyPr>
            <a:normAutofit/>
          </a:bodyPr>
          <a:lstStyle/>
          <a:p>
            <a:pPr>
              <a:lnSpc>
                <a:spcPct val="75000"/>
              </a:lnSpc>
            </a:pPr>
            <a:r>
              <a:rPr lang="en-US" b="1" dirty="0" smtClean="0">
                <a:latin typeface="Garamond" pitchFamily="18" charset="0"/>
              </a:rPr>
              <a:t>$8.295 million Sewer Utility Projects thru FY 16/17:</a:t>
            </a:r>
            <a:endParaRPr lang="en-US" sz="2400" b="1" dirty="0">
              <a:latin typeface="Garamond" pitchFamily="18" charset="0"/>
            </a:endParaRPr>
          </a:p>
        </p:txBody>
      </p:sp>
      <p:sp>
        <p:nvSpPr>
          <p:cNvPr id="224259" name="Rectangle 3"/>
          <p:cNvSpPr>
            <a:spLocks noGrp="1" noChangeArrowheads="1"/>
          </p:cNvSpPr>
          <p:nvPr>
            <p:ph idx="1"/>
          </p:nvPr>
        </p:nvSpPr>
        <p:spPr>
          <a:xfrm>
            <a:off x="228600" y="1295400"/>
            <a:ext cx="8763000" cy="4337050"/>
          </a:xfrm>
          <a:solidFill>
            <a:schemeClr val="bg2"/>
          </a:solidFill>
        </p:spPr>
        <p:txBody>
          <a:bodyPr>
            <a:normAutofit fontScale="62500" lnSpcReduction="20000"/>
          </a:bodyPr>
          <a:lstStyle/>
          <a:p>
            <a:pPr>
              <a:buClr>
                <a:schemeClr val="tx1"/>
              </a:buClr>
              <a:buFont typeface="Wingdings" pitchFamily="2" charset="2"/>
              <a:buChar char="Ø"/>
            </a:pPr>
            <a:endParaRPr lang="en-US" sz="2400" b="1" dirty="0"/>
          </a:p>
          <a:p>
            <a:pPr lvl="1">
              <a:buClr>
                <a:schemeClr val="accent6">
                  <a:lumMod val="40000"/>
                  <a:lumOff val="60000"/>
                </a:schemeClr>
              </a:buClr>
              <a:buSzPct val="70000"/>
              <a:buFontTx/>
              <a:buChar char="•"/>
            </a:pPr>
            <a:r>
              <a:rPr lang="en-US" sz="3700" b="1" dirty="0" smtClean="0">
                <a:solidFill>
                  <a:srgbClr val="FFC000"/>
                </a:solidFill>
                <a:latin typeface="Garamond" pitchFamily="18" charset="0"/>
              </a:rPr>
              <a:t>$5.2 million: </a:t>
            </a:r>
            <a:r>
              <a:rPr lang="en-US" sz="3700" b="1" dirty="0" smtClean="0">
                <a:solidFill>
                  <a:srgbClr val="FFFFFF"/>
                </a:solidFill>
                <a:latin typeface="Garamond" pitchFamily="18" charset="0"/>
              </a:rPr>
              <a:t>I-80 sewer interceptor sewer from Forrest Grove to Indiana, lift station and pumps</a:t>
            </a:r>
          </a:p>
          <a:p>
            <a:pPr lvl="1">
              <a:buClr>
                <a:schemeClr val="accent6">
                  <a:lumMod val="40000"/>
                  <a:lumOff val="60000"/>
                </a:schemeClr>
              </a:buClr>
              <a:buSzPct val="70000"/>
              <a:buFontTx/>
              <a:buChar char="•"/>
            </a:pPr>
            <a:r>
              <a:rPr lang="en-US" sz="3700" b="1" dirty="0" smtClean="0">
                <a:solidFill>
                  <a:srgbClr val="FFC000"/>
                </a:solidFill>
                <a:latin typeface="Garamond" pitchFamily="18" charset="0"/>
              </a:rPr>
              <a:t>$1.34 million:  </a:t>
            </a:r>
            <a:r>
              <a:rPr lang="en-US" sz="3700" b="1" dirty="0" smtClean="0">
                <a:solidFill>
                  <a:srgbClr val="FFFFFF"/>
                </a:solidFill>
                <a:latin typeface="Garamond" pitchFamily="18" charset="0"/>
              </a:rPr>
              <a:t>Infiltration/Inflow analysis and city-wide improvements</a:t>
            </a:r>
          </a:p>
          <a:p>
            <a:pPr lvl="1">
              <a:buClr>
                <a:schemeClr val="accent6">
                  <a:lumMod val="40000"/>
                  <a:lumOff val="60000"/>
                </a:schemeClr>
              </a:buClr>
              <a:buSzPct val="70000"/>
              <a:buFontTx/>
              <a:buChar char="•"/>
            </a:pPr>
            <a:r>
              <a:rPr lang="en-US" sz="3700" b="1" dirty="0" smtClean="0">
                <a:solidFill>
                  <a:srgbClr val="FFC000"/>
                </a:solidFill>
                <a:latin typeface="Garamond" pitchFamily="18" charset="0"/>
              </a:rPr>
              <a:t>$720,000:  </a:t>
            </a:r>
            <a:r>
              <a:rPr lang="en-US" sz="3700" b="1" dirty="0" smtClean="0">
                <a:solidFill>
                  <a:srgbClr val="FFFFFF"/>
                </a:solidFill>
                <a:latin typeface="Garamond" pitchFamily="18" charset="0"/>
              </a:rPr>
              <a:t>Chimney Seals, Manhole rehabilitation, sewer televising, pipe lining</a:t>
            </a:r>
          </a:p>
          <a:p>
            <a:pPr lvl="1">
              <a:buClr>
                <a:schemeClr val="accent6">
                  <a:lumMod val="40000"/>
                  <a:lumOff val="60000"/>
                </a:schemeClr>
              </a:buClr>
              <a:buSzPct val="70000"/>
              <a:buFontTx/>
              <a:buChar char="•"/>
            </a:pPr>
            <a:r>
              <a:rPr lang="en-US" sz="3700" b="1" dirty="0" smtClean="0">
                <a:solidFill>
                  <a:srgbClr val="FFC000"/>
                </a:solidFill>
                <a:latin typeface="Garamond" pitchFamily="18" charset="0"/>
              </a:rPr>
              <a:t>$425,000:  </a:t>
            </a:r>
            <a:r>
              <a:rPr lang="en-US" sz="3700" b="1" dirty="0" smtClean="0">
                <a:solidFill>
                  <a:srgbClr val="FFFFFF"/>
                </a:solidFill>
                <a:latin typeface="Garamond" pitchFamily="18" charset="0"/>
              </a:rPr>
              <a:t>Hopewell Interceptor</a:t>
            </a:r>
          </a:p>
          <a:p>
            <a:pPr lvl="1">
              <a:buClr>
                <a:schemeClr val="accent6">
                  <a:lumMod val="40000"/>
                  <a:lumOff val="60000"/>
                </a:schemeClr>
              </a:buClr>
              <a:buSzPct val="70000"/>
              <a:buFontTx/>
              <a:buChar char="•"/>
            </a:pPr>
            <a:r>
              <a:rPr lang="en-US" sz="3700" b="1" dirty="0" smtClean="0">
                <a:solidFill>
                  <a:srgbClr val="FFC000"/>
                </a:solidFill>
                <a:latin typeface="Garamond" pitchFamily="18" charset="0"/>
              </a:rPr>
              <a:t>$310,000:  </a:t>
            </a:r>
            <a:r>
              <a:rPr lang="en-US" sz="3700" b="1" dirty="0" smtClean="0">
                <a:solidFill>
                  <a:srgbClr val="FFFFFF"/>
                </a:solidFill>
                <a:latin typeface="Garamond" pitchFamily="18" charset="0"/>
              </a:rPr>
              <a:t>various sewer improvements</a:t>
            </a:r>
          </a:p>
          <a:p>
            <a:pPr lvl="1">
              <a:buClr>
                <a:schemeClr val="accent6">
                  <a:lumMod val="40000"/>
                  <a:lumOff val="60000"/>
                </a:schemeClr>
              </a:buClr>
              <a:buSzPct val="70000"/>
              <a:buFontTx/>
              <a:buChar char="•"/>
            </a:pPr>
            <a:r>
              <a:rPr lang="en-US" sz="3700" b="1" dirty="0" smtClean="0">
                <a:solidFill>
                  <a:srgbClr val="FFC000"/>
                </a:solidFill>
                <a:latin typeface="Garamond" pitchFamily="18" charset="0"/>
              </a:rPr>
              <a:t>$300,000:  </a:t>
            </a:r>
            <a:r>
              <a:rPr lang="en-US" sz="3700" b="1" dirty="0" err="1" smtClean="0">
                <a:solidFill>
                  <a:srgbClr val="FFFFFF"/>
                </a:solidFill>
                <a:latin typeface="Garamond" pitchFamily="18" charset="0"/>
              </a:rPr>
              <a:t>Brookview</a:t>
            </a:r>
            <a:r>
              <a:rPr lang="en-US" sz="3700" b="1" dirty="0" smtClean="0">
                <a:solidFill>
                  <a:srgbClr val="FFFFFF"/>
                </a:solidFill>
                <a:latin typeface="Garamond" pitchFamily="18" charset="0"/>
              </a:rPr>
              <a:t> Heights sewer extension</a:t>
            </a:r>
          </a:p>
          <a:p>
            <a:pPr lvl="1">
              <a:buClr>
                <a:schemeClr val="accent6">
                  <a:lumMod val="40000"/>
                  <a:lumOff val="60000"/>
                </a:schemeClr>
              </a:buClr>
              <a:buSzPct val="70000"/>
              <a:buFontTx/>
              <a:buChar char="•"/>
            </a:pPr>
            <a:endParaRPr lang="en-US" sz="3700" b="1" dirty="0" smtClean="0">
              <a:solidFill>
                <a:srgbClr val="FFFFFF"/>
              </a:solidFill>
              <a:latin typeface="Garamond" pitchFamily="18" charset="0"/>
            </a:endParaRPr>
          </a:p>
          <a:p>
            <a:pPr lvl="1">
              <a:buClr>
                <a:schemeClr val="accent6">
                  <a:lumMod val="40000"/>
                  <a:lumOff val="60000"/>
                </a:schemeClr>
              </a:buClr>
              <a:buSzPct val="70000"/>
              <a:buFontTx/>
              <a:buChar char="•"/>
            </a:pPr>
            <a:r>
              <a:rPr lang="en-US" sz="3700" b="1" dirty="0" smtClean="0">
                <a:solidFill>
                  <a:srgbClr val="00B050"/>
                </a:solidFill>
                <a:latin typeface="Garamond" pitchFamily="18" charset="0"/>
              </a:rPr>
              <a:t>$350,000:  Annual debt service payment on Bettendorf’s share of equalization basin in Davenport effective FY 16/17</a:t>
            </a:r>
          </a:p>
          <a:p>
            <a:pPr lvl="1">
              <a:buClr>
                <a:schemeClr val="tx1"/>
              </a:buClr>
              <a:buFontTx/>
              <a:buChar char="•"/>
            </a:pPr>
            <a:endParaRPr lang="en-US" sz="2400" b="1" dirty="0">
              <a:solidFill>
                <a:srgbClr val="FFFFFF"/>
              </a:solidFill>
            </a:endParaRPr>
          </a:p>
          <a:p>
            <a:pPr>
              <a:buClr>
                <a:schemeClr val="tx1"/>
              </a:buClr>
              <a:buFontTx/>
              <a:buChar char="•"/>
            </a:pPr>
            <a:endParaRPr lang="en-US" sz="2400" dirty="0"/>
          </a:p>
          <a:p>
            <a:pPr>
              <a:buClr>
                <a:schemeClr val="tx1"/>
              </a:buClr>
              <a:buFontTx/>
              <a:buChar char="•"/>
            </a:pPr>
            <a:endParaRPr lang="en-US" sz="2000" dirty="0"/>
          </a:p>
        </p:txBody>
      </p:sp>
      <p:pic>
        <p:nvPicPr>
          <p:cNvPr id="8" name="Picture 6" descr="invert bw"/>
          <p:cNvPicPr>
            <a:picLocks noChangeAspect="1" noChangeArrowheads="1"/>
          </p:cNvPicPr>
          <p:nvPr/>
        </p:nvPicPr>
        <p:blipFill>
          <a:blip r:embed="rId2"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cxnSp>
        <p:nvCxnSpPr>
          <p:cNvPr id="9" name="Straight Connector 8"/>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DFB9B2EE-DA42-487F-BA2F-9CCA8600FCD1}"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152400" y="228600"/>
            <a:ext cx="8839200" cy="1143000"/>
          </a:xfrm>
        </p:spPr>
        <p:txBody>
          <a:bodyPr>
            <a:normAutofit fontScale="90000"/>
          </a:bodyPr>
          <a:lstStyle/>
          <a:p>
            <a:pPr marL="566738" indent="-566738"/>
            <a:r>
              <a:rPr lang="en-US" sz="3600" b="1" dirty="0" smtClean="0">
                <a:effectLst>
                  <a:outerShdw blurRad="38100" dist="38100" dir="2700000" algn="tl">
                    <a:srgbClr val="000000">
                      <a:alpha val="43137"/>
                    </a:srgbClr>
                  </a:outerShdw>
                </a:effectLst>
                <a:latin typeface="Garamond" pitchFamily="18" charset="0"/>
              </a:rPr>
              <a:t>	Annual Impact of Taxes &amp; Fee Changes in </a:t>
            </a:r>
            <a:br>
              <a:rPr lang="en-US" sz="3600" b="1" dirty="0" smtClean="0">
                <a:effectLst>
                  <a:outerShdw blurRad="38100" dist="38100" dir="2700000" algn="tl">
                    <a:srgbClr val="000000">
                      <a:alpha val="43137"/>
                    </a:srgbClr>
                  </a:outerShdw>
                </a:effectLst>
                <a:latin typeface="Garamond" pitchFamily="18" charset="0"/>
              </a:rPr>
            </a:br>
            <a:r>
              <a:rPr lang="en-US" sz="3600" b="1" dirty="0" smtClean="0">
                <a:effectLst>
                  <a:outerShdw blurRad="38100" dist="38100" dir="2700000" algn="tl">
                    <a:srgbClr val="000000">
                      <a:alpha val="43137"/>
                    </a:srgbClr>
                  </a:outerShdw>
                </a:effectLst>
                <a:latin typeface="Garamond" pitchFamily="18" charset="0"/>
              </a:rPr>
              <a:t>FY 12/13 Budget:</a:t>
            </a:r>
            <a:r>
              <a:rPr lang="en-US" sz="2000" b="1" dirty="0">
                <a:effectLst>
                  <a:outerShdw blurRad="38100" dist="38100" dir="2700000" algn="tl">
                    <a:srgbClr val="000000">
                      <a:alpha val="43137"/>
                    </a:srgbClr>
                  </a:outerShdw>
                </a:effectLst>
                <a:latin typeface="Garamond" pitchFamily="18" charset="0"/>
              </a:rPr>
              <a:t/>
            </a:r>
            <a:br>
              <a:rPr lang="en-US" sz="2000" b="1" dirty="0">
                <a:effectLst>
                  <a:outerShdw blurRad="38100" dist="38100" dir="2700000" algn="tl">
                    <a:srgbClr val="000000">
                      <a:alpha val="43137"/>
                    </a:srgbClr>
                  </a:outerShdw>
                </a:effectLst>
                <a:latin typeface="Garamond" pitchFamily="18" charset="0"/>
              </a:rPr>
            </a:br>
            <a:endParaRPr lang="en-US" sz="2800" dirty="0">
              <a:effectLst>
                <a:outerShdw blurRad="38100" dist="38100" dir="2700000" algn="tl">
                  <a:srgbClr val="000000">
                    <a:alpha val="43137"/>
                  </a:srgbClr>
                </a:outerShdw>
              </a:effectLst>
              <a:latin typeface="Garamond" pitchFamily="18" charset="0"/>
            </a:endParaRPr>
          </a:p>
        </p:txBody>
      </p:sp>
      <p:graphicFrame>
        <p:nvGraphicFramePr>
          <p:cNvPr id="212017" name="Group 49"/>
          <p:cNvGraphicFramePr>
            <a:graphicFrameLocks noGrp="1"/>
          </p:cNvGraphicFramePr>
          <p:nvPr>
            <p:ph sz="quarter" idx="2"/>
          </p:nvPr>
        </p:nvGraphicFramePr>
        <p:xfrm>
          <a:off x="457200" y="1170432"/>
          <a:ext cx="8305800" cy="5687568"/>
        </p:xfrm>
        <a:graphic>
          <a:graphicData uri="http://schemas.openxmlformats.org/drawingml/2006/table">
            <a:tbl>
              <a:tblPr/>
              <a:tblGrid>
                <a:gridCol w="3294989"/>
                <a:gridCol w="2594578"/>
                <a:gridCol w="2416233"/>
              </a:tblGrid>
              <a:tr h="64365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endParaRPr kumimoji="0" lang="en-US" sz="16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accent1">
                              <a:lumMod val="50000"/>
                            </a:schemeClr>
                          </a:solidFill>
                          <a:effectLst/>
                          <a:latin typeface="Times New Roman" pitchFamily="18" charset="0"/>
                        </a:rPr>
                        <a:t>Residential</a:t>
                      </a:r>
                    </a:p>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1" i="0" u="none" strike="noStrike" cap="none" normalizeH="0" baseline="0" dirty="0" smtClean="0">
                          <a:ln>
                            <a:noFill/>
                          </a:ln>
                          <a:solidFill>
                            <a:schemeClr val="accent1">
                              <a:lumMod val="50000"/>
                            </a:schemeClr>
                          </a:solidFill>
                          <a:effectLst/>
                          <a:latin typeface="Times New Roman" pitchFamily="18" charset="0"/>
                        </a:rPr>
                        <a:t>Median Value: $162,235</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accent1">
                              <a:lumMod val="50000"/>
                            </a:schemeClr>
                          </a:solidFill>
                          <a:effectLst/>
                          <a:latin typeface="Times New Roman" pitchFamily="18" charset="0"/>
                        </a:rPr>
                        <a:t>Small Business</a:t>
                      </a:r>
                    </a:p>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1" i="0" u="none" strike="noStrike" cap="none" normalizeH="0" baseline="0" dirty="0" smtClean="0">
                          <a:ln>
                            <a:noFill/>
                          </a:ln>
                          <a:solidFill>
                            <a:schemeClr val="accent1">
                              <a:lumMod val="50000"/>
                            </a:schemeClr>
                          </a:solidFill>
                          <a:effectLst/>
                          <a:latin typeface="Times New Roman" pitchFamily="18" charset="0"/>
                        </a:rPr>
                        <a:t>Median Value:  $253,510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40000"/>
                        <a:lumOff val="60000"/>
                      </a:schemeClr>
                    </a:solidFill>
                  </a:tcPr>
                </a:tc>
              </a:tr>
              <a:tr h="835015">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Times New Roman" pitchFamily="18" charset="0"/>
                        </a:rPr>
                        <a:t>City’s Portion of Property Tax</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rgbClr val="FFC000"/>
                          </a:solidFill>
                          <a:effectLst/>
                          <a:latin typeface="Times New Roman" pitchFamily="18" charset="0"/>
                        </a:rPr>
                        <a:t>$12.50 levy rate ($0.10 decrease)</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0" i="0" u="none" strike="noStrike" cap="none" normalizeH="0" baseline="0" dirty="0" smtClean="0">
                          <a:ln>
                            <a:noFill/>
                          </a:ln>
                          <a:solidFill>
                            <a:schemeClr val="tx1"/>
                          </a:solidFill>
                          <a:effectLst/>
                          <a:latin typeface="Times New Roman" pitchFamily="18" charset="0"/>
                        </a:rPr>
                        <a:t>(on Median Value Property)</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+$37.67</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-$25.35</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20000"/>
                        <a:lumOff val="80000"/>
                      </a:schemeClr>
                    </a:solidFill>
                  </a:tcPr>
                </a:tc>
              </a:tr>
              <a:tr h="835015">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Times New Roman" pitchFamily="18" charset="0"/>
                        </a:rPr>
                        <a:t>Sewer Fees</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rgbClr val="FFC000"/>
                          </a:solidFill>
                          <a:effectLst/>
                          <a:latin typeface="Times New Roman" pitchFamily="18" charset="0"/>
                        </a:rPr>
                        <a:t>$1.88 per unit ($0.20 increase)</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0" i="0" u="none" strike="noStrike" cap="none" normalizeH="0" baseline="0" dirty="0" smtClean="0">
                          <a:ln>
                            <a:noFill/>
                          </a:ln>
                          <a:solidFill>
                            <a:schemeClr val="tx1"/>
                          </a:solidFill>
                          <a:effectLst/>
                          <a:latin typeface="Times New Roman" pitchFamily="18" charset="0"/>
                        </a:rPr>
                        <a:t> (Based on average usage)</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+$17.64</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0" i="0" u="none" strike="noStrike" cap="none" normalizeH="0" baseline="0" dirty="0" smtClean="0">
                          <a:ln>
                            <a:noFill/>
                          </a:ln>
                          <a:solidFill>
                            <a:schemeClr val="accent1">
                              <a:lumMod val="50000"/>
                            </a:schemeClr>
                          </a:solidFill>
                          <a:effectLst/>
                          <a:latin typeface="Times New Roman" pitchFamily="18" charset="0"/>
                        </a:rPr>
                        <a:t>(22 units/quarter)</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+$45.60</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0" i="0" u="none" strike="noStrike" cap="none" normalizeH="0" baseline="0" dirty="0" smtClean="0">
                          <a:ln>
                            <a:noFill/>
                          </a:ln>
                          <a:solidFill>
                            <a:schemeClr val="accent1">
                              <a:lumMod val="50000"/>
                            </a:schemeClr>
                          </a:solidFill>
                          <a:effectLst/>
                          <a:latin typeface="Times New Roman" pitchFamily="18" charset="0"/>
                        </a:rPr>
                        <a:t>(57 units/quarter)</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20000"/>
                        <a:lumOff val="80000"/>
                      </a:schemeClr>
                    </a:solidFill>
                  </a:tcPr>
                </a:tc>
              </a:tr>
              <a:tr h="835015">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Times New Roman" pitchFamily="18" charset="0"/>
                        </a:rPr>
                        <a:t>Storm Water Fees </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rgbClr val="FFC000"/>
                          </a:solidFill>
                          <a:effectLst/>
                          <a:latin typeface="Times New Roman" pitchFamily="18" charset="0"/>
                        </a:rPr>
                        <a:t>$2.35 per ERU ($0.35 increase)</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0" i="0" u="none" strike="noStrike" cap="none" normalizeH="0" baseline="0" dirty="0" smtClean="0">
                          <a:ln>
                            <a:noFill/>
                          </a:ln>
                          <a:solidFill>
                            <a:schemeClr val="tx1"/>
                          </a:solidFill>
                          <a:effectLst/>
                          <a:latin typeface="Times New Roman" pitchFamily="18" charset="0"/>
                        </a:rPr>
                        <a:t>(Based on average ERU)</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+$5.28</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0" i="0" u="none" strike="noStrike" cap="none" normalizeH="0" baseline="0" dirty="0" smtClean="0">
                          <a:ln>
                            <a:noFill/>
                          </a:ln>
                          <a:solidFill>
                            <a:schemeClr val="accent1">
                              <a:lumMod val="50000"/>
                            </a:schemeClr>
                          </a:solidFill>
                          <a:effectLst/>
                          <a:latin typeface="Times New Roman" pitchFamily="18" charset="0"/>
                        </a:rPr>
                        <a:t>(1.25 ERU)</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+$51.87</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0" i="0" u="none" strike="noStrike" cap="none" normalizeH="0" baseline="0" dirty="0" smtClean="0">
                          <a:ln>
                            <a:noFill/>
                          </a:ln>
                          <a:solidFill>
                            <a:schemeClr val="accent1">
                              <a:lumMod val="50000"/>
                            </a:schemeClr>
                          </a:solidFill>
                          <a:effectLst/>
                          <a:latin typeface="Times New Roman" pitchFamily="18" charset="0"/>
                        </a:rPr>
                        <a:t>(12.35 ERU)</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20000"/>
                        <a:lumOff val="80000"/>
                      </a:schemeClr>
                    </a:solidFill>
                  </a:tcPr>
                </a:tc>
              </a:tr>
              <a:tr h="835015">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1"/>
                          </a:solidFill>
                          <a:effectLst/>
                          <a:latin typeface="Times New Roman" pitchFamily="18" charset="0"/>
                        </a:rPr>
                        <a:t>Solid Waste Fees </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600" b="0" i="0" u="none" strike="noStrike" cap="none" normalizeH="0" baseline="0" dirty="0" smtClean="0">
                          <a:ln>
                            <a:noFill/>
                          </a:ln>
                          <a:solidFill>
                            <a:srgbClr val="FFC000"/>
                          </a:solidFill>
                          <a:effectLst/>
                          <a:latin typeface="Times New Roman" pitchFamily="18" charset="0"/>
                        </a:rPr>
                        <a:t>$12.75 per month (3% increase)</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0" i="0" u="none" strike="noStrike" cap="none" normalizeH="0" baseline="0" dirty="0" smtClean="0">
                          <a:ln>
                            <a:noFill/>
                          </a:ln>
                          <a:solidFill>
                            <a:schemeClr val="tx1"/>
                          </a:solidFill>
                          <a:effectLst/>
                          <a:latin typeface="Times New Roman" pitchFamily="18" charset="0"/>
                        </a:rPr>
                        <a:t>(Based on 65 gal. Cart)</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+$4.44</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accent1">
                              <a:lumMod val="50000"/>
                            </a:schemeClr>
                          </a:solidFill>
                          <a:effectLst/>
                          <a:latin typeface="Times New Roman" pitchFamily="18" charset="0"/>
                        </a:rPr>
                        <a:t>NA</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6">
                        <a:lumMod val="20000"/>
                        <a:lumOff val="80000"/>
                      </a:schemeClr>
                    </a:solidFill>
                  </a:tcPr>
                </a:tc>
              </a:tr>
              <a:tr h="64365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accent1">
                              <a:lumMod val="50000"/>
                            </a:schemeClr>
                          </a:solidFill>
                          <a:effectLst/>
                          <a:latin typeface="Times New Roman" pitchFamily="18" charset="0"/>
                        </a:rPr>
                        <a:t>Total Increase</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accent1">
                              <a:lumMod val="50000"/>
                            </a:schemeClr>
                          </a:solidFill>
                          <a:effectLst/>
                          <a:latin typeface="Times New Roman" pitchFamily="18" charset="0"/>
                        </a:rPr>
                        <a:t>+$65.03 </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1" i="0" u="none" strike="noStrike" cap="none" normalizeH="0" baseline="0" dirty="0" smtClean="0">
                          <a:ln>
                            <a:noFill/>
                          </a:ln>
                          <a:solidFill>
                            <a:schemeClr val="accent1">
                              <a:lumMod val="50000"/>
                            </a:schemeClr>
                          </a:solidFill>
                          <a:effectLst/>
                          <a:latin typeface="Times New Roman" pitchFamily="18" charset="0"/>
                        </a:rPr>
                        <a:t>(+$5.42 per Month)</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accent1">
                              <a:lumMod val="50000"/>
                            </a:schemeClr>
                          </a:solidFill>
                          <a:effectLst/>
                          <a:latin typeface="Times New Roman" pitchFamily="18" charset="0"/>
                        </a:rPr>
                        <a:t>+$72.12 </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1" i="0" u="none" strike="noStrike" cap="none" normalizeH="0" baseline="0" dirty="0" smtClean="0">
                          <a:ln>
                            <a:noFill/>
                          </a:ln>
                          <a:solidFill>
                            <a:schemeClr val="accent1">
                              <a:lumMod val="50000"/>
                            </a:schemeClr>
                          </a:solidFill>
                          <a:effectLst/>
                          <a:latin typeface="Times New Roman" pitchFamily="18" charset="0"/>
                        </a:rPr>
                        <a:t>(+$6.01 per month)</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40000"/>
                        <a:lumOff val="60000"/>
                      </a:schemeClr>
                    </a:solidFill>
                  </a:tcPr>
                </a:tc>
              </a:tr>
              <a:tr h="782826">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accent1">
                              <a:lumMod val="50000"/>
                            </a:schemeClr>
                          </a:solidFill>
                          <a:effectLst/>
                          <a:latin typeface="Times New Roman" pitchFamily="18" charset="0"/>
                        </a:rPr>
                        <a:t>Total Annual Cost of Services</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accent1">
                              <a:lumMod val="50000"/>
                            </a:schemeClr>
                          </a:solidFill>
                          <a:effectLst/>
                          <a:latin typeface="Times New Roman" pitchFamily="18" charset="0"/>
                        </a:rPr>
                        <a:t>$1,345</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i="0" u="none" strike="noStrike" cap="none" normalizeH="0" baseline="0" dirty="0" smtClean="0">
                          <a:ln>
                            <a:noFill/>
                          </a:ln>
                          <a:solidFill>
                            <a:schemeClr val="accent1">
                              <a:lumMod val="50000"/>
                            </a:schemeClr>
                          </a:solidFill>
                          <a:effectLst/>
                          <a:latin typeface="Times New Roman" pitchFamily="18" charset="0"/>
                        </a:rPr>
                        <a:t>$3,969</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40000"/>
                        <a:lumOff val="60000"/>
                      </a:schemeClr>
                    </a:solidFill>
                  </a:tcPr>
                </a:tc>
              </a:tr>
            </a:tbl>
          </a:graphicData>
        </a:graphic>
      </p:graphicFrame>
      <p:sp>
        <p:nvSpPr>
          <p:cNvPr id="8" name="Slide Number Placeholder 7"/>
          <p:cNvSpPr>
            <a:spLocks noGrp="1"/>
          </p:cNvSpPr>
          <p:nvPr>
            <p:ph type="sldNum" sz="quarter" idx="12"/>
          </p:nvPr>
        </p:nvSpPr>
        <p:spPr/>
        <p:txBody>
          <a:bodyPr/>
          <a:lstStyle/>
          <a:p>
            <a:fld id="{1284FFD3-DD07-4F4D-8E89-C9F83484C0DE}"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B9B2EE-DA42-487F-BA2F-9CCA8600FCD1}" type="slidenum">
              <a:rPr lang="en-US" smtClean="0"/>
              <a:pPr/>
              <a:t>31</a:t>
            </a:fld>
            <a:endParaRPr lang="en-US" dirty="0"/>
          </a:p>
        </p:txBody>
      </p:sp>
      <p:pic>
        <p:nvPicPr>
          <p:cNvPr id="412674" name="Picture 2"/>
          <p:cNvPicPr>
            <a:picLocks noChangeAspect="1" noChangeArrowheads="1"/>
          </p:cNvPicPr>
          <p:nvPr/>
        </p:nvPicPr>
        <p:blipFill>
          <a:blip r:embed="rId2" cstate="print"/>
          <a:srcRect/>
          <a:stretch>
            <a:fillRect/>
          </a:stretch>
        </p:blipFill>
        <p:spPr bwMode="auto">
          <a:xfrm>
            <a:off x="223838" y="271463"/>
            <a:ext cx="8696325" cy="6315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lstStyle/>
          <a:p>
            <a:r>
              <a:rPr lang="en-US" dirty="0" smtClean="0">
                <a:solidFill>
                  <a:srgbClr val="FFC000"/>
                </a:solidFill>
                <a:latin typeface="Garamond" pitchFamily="18" charset="0"/>
              </a:rPr>
              <a:t>We are pleased to report…</a:t>
            </a:r>
            <a:endParaRPr lang="en-US" dirty="0">
              <a:solidFill>
                <a:srgbClr val="FFC000"/>
              </a:solidFill>
              <a:latin typeface="Garamond" pitchFamily="18" charset="0"/>
            </a:endParaRPr>
          </a:p>
        </p:txBody>
      </p:sp>
      <p:sp>
        <p:nvSpPr>
          <p:cNvPr id="3" name="Content Placeholder 2"/>
          <p:cNvSpPr>
            <a:spLocks noGrp="1"/>
          </p:cNvSpPr>
          <p:nvPr>
            <p:ph idx="1"/>
          </p:nvPr>
        </p:nvSpPr>
        <p:spPr>
          <a:xfrm>
            <a:off x="457200" y="1600200"/>
            <a:ext cx="8077200" cy="4525963"/>
          </a:xfrm>
        </p:spPr>
        <p:txBody>
          <a:bodyPr>
            <a:normAutofit/>
          </a:bodyPr>
          <a:lstStyle/>
          <a:p>
            <a:pPr marL="419100" indent="38100">
              <a:buClr>
                <a:srgbClr val="FFC000"/>
              </a:buClr>
              <a:buNone/>
            </a:pPr>
            <a:r>
              <a:rPr lang="en-US" dirty="0" smtClean="0">
                <a:latin typeface="Garamond" pitchFamily="18" charset="0"/>
              </a:rPr>
              <a:t>a proposed $0.10 reduction in the property tax rate.  Despite the reduction, homeowners will see a slight increase in the City portion of their tax bills in FY 2012/13.  The $0.10 reduction eases the bump caused by the increase of the state mandated rollback and the increase in residential valuations.</a:t>
            </a:r>
          </a:p>
          <a:p>
            <a:pPr marL="419100" indent="-19050">
              <a:buClr>
                <a:srgbClr val="FFC000"/>
              </a:buClr>
              <a:buNone/>
            </a:pPr>
            <a:r>
              <a:rPr lang="en-US" dirty="0" smtClean="0">
                <a:latin typeface="Garamond" pitchFamily="18" charset="0"/>
              </a:rPr>
              <a:t>The $0.10 reduction will also give across the board  tax relief for commercial property owners.</a:t>
            </a:r>
            <a:endParaRPr lang="en-US" dirty="0">
              <a:latin typeface="Garamond" pitchFamily="18" charset="0"/>
            </a:endParaRPr>
          </a:p>
        </p:txBody>
      </p:sp>
      <p:sp>
        <p:nvSpPr>
          <p:cNvPr id="4" name="Slide Number Placeholder 3"/>
          <p:cNvSpPr>
            <a:spLocks noGrp="1"/>
          </p:cNvSpPr>
          <p:nvPr>
            <p:ph type="sldNum" sz="quarter" idx="12"/>
          </p:nvPr>
        </p:nvSpPr>
        <p:spPr/>
        <p:txBody>
          <a:bodyPr/>
          <a:lstStyle/>
          <a:p>
            <a:fld id="{DFB9B2EE-DA42-487F-BA2F-9CCA8600FCD1}"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381000" y="152400"/>
            <a:ext cx="7086600" cy="990600"/>
          </a:xfrm>
        </p:spPr>
        <p:txBody>
          <a:bodyPr>
            <a:normAutofit fontScale="90000"/>
          </a:bodyPr>
          <a:lstStyle/>
          <a:p>
            <a:r>
              <a:rPr lang="en-US" sz="4400" b="1" dirty="0" smtClean="0">
                <a:solidFill>
                  <a:schemeClr val="accent2">
                    <a:lumMod val="60000"/>
                    <a:lumOff val="40000"/>
                  </a:schemeClr>
                </a:solidFill>
                <a:effectLst>
                  <a:outerShdw blurRad="38100" dist="38100" dir="2700000" algn="tl">
                    <a:srgbClr val="000000">
                      <a:alpha val="43137"/>
                    </a:srgbClr>
                  </a:outerShdw>
                </a:effectLst>
                <a:latin typeface="Garamond" pitchFamily="18" charset="0"/>
              </a:rPr>
              <a:t>Budget Issues for Saturday </a:t>
            </a:r>
            <a:br>
              <a:rPr lang="en-US" sz="4400" b="1" dirty="0" smtClean="0">
                <a:solidFill>
                  <a:schemeClr val="accent2">
                    <a:lumMod val="60000"/>
                    <a:lumOff val="40000"/>
                  </a:schemeClr>
                </a:solidFill>
                <a:effectLst>
                  <a:outerShdw blurRad="38100" dist="38100" dir="2700000" algn="tl">
                    <a:srgbClr val="000000">
                      <a:alpha val="43137"/>
                    </a:srgbClr>
                  </a:outerShdw>
                </a:effectLst>
                <a:latin typeface="Garamond" pitchFamily="18" charset="0"/>
              </a:rPr>
            </a:br>
            <a:r>
              <a:rPr lang="en-US" sz="4400" b="1" dirty="0" smtClean="0">
                <a:solidFill>
                  <a:schemeClr val="accent2">
                    <a:lumMod val="60000"/>
                    <a:lumOff val="40000"/>
                  </a:schemeClr>
                </a:solidFill>
                <a:effectLst>
                  <a:outerShdw blurRad="38100" dist="38100" dir="2700000" algn="tl">
                    <a:srgbClr val="000000">
                      <a:alpha val="43137"/>
                    </a:srgbClr>
                  </a:outerShdw>
                </a:effectLst>
                <a:latin typeface="Garamond" pitchFamily="18" charset="0"/>
              </a:rPr>
              <a:t>Discussion</a:t>
            </a:r>
            <a:endParaRPr lang="en-US" sz="4400" b="1" dirty="0">
              <a:solidFill>
                <a:schemeClr val="accent2">
                  <a:lumMod val="60000"/>
                  <a:lumOff val="40000"/>
                </a:schemeClr>
              </a:solidFill>
              <a:effectLst>
                <a:outerShdw blurRad="38100" dist="38100" dir="2700000" algn="tl">
                  <a:srgbClr val="000000">
                    <a:alpha val="43137"/>
                  </a:srgbClr>
                </a:outerShdw>
              </a:effectLst>
              <a:latin typeface="Garamond" pitchFamily="18" charset="0"/>
            </a:endParaRPr>
          </a:p>
        </p:txBody>
      </p:sp>
      <p:sp>
        <p:nvSpPr>
          <p:cNvPr id="7" name="Content Placeholder 6"/>
          <p:cNvSpPr>
            <a:spLocks noGrp="1"/>
          </p:cNvSpPr>
          <p:nvPr>
            <p:ph idx="1"/>
          </p:nvPr>
        </p:nvSpPr>
        <p:spPr>
          <a:xfrm>
            <a:off x="381000" y="1143000"/>
            <a:ext cx="8458200" cy="5562600"/>
          </a:xfrm>
        </p:spPr>
        <p:txBody>
          <a:bodyPr>
            <a:noAutofit/>
          </a:bodyPr>
          <a:lstStyle/>
          <a:p>
            <a:pPr>
              <a:lnSpc>
                <a:spcPct val="120000"/>
              </a:lnSpc>
              <a:spcBef>
                <a:spcPts val="0"/>
              </a:spcBef>
              <a:buClr>
                <a:srgbClr val="FFC000"/>
              </a:buClr>
              <a:buFont typeface="Wingdings" pitchFamily="2" charset="2"/>
              <a:buChar char="Ø"/>
            </a:pPr>
            <a:r>
              <a:rPr lang="en-US" sz="2000" b="1" dirty="0" smtClean="0">
                <a:latin typeface="Garamond" pitchFamily="18" charset="0"/>
              </a:rPr>
              <a:t>1)  Review Major Revenue Sources</a:t>
            </a:r>
          </a:p>
          <a:p>
            <a:pPr>
              <a:lnSpc>
                <a:spcPct val="120000"/>
              </a:lnSpc>
              <a:spcBef>
                <a:spcPts val="0"/>
              </a:spcBef>
              <a:buClr>
                <a:srgbClr val="FFC000"/>
              </a:buClr>
              <a:buFont typeface="Wingdings" pitchFamily="2" charset="2"/>
              <a:buChar char="Ø"/>
            </a:pPr>
            <a:r>
              <a:rPr lang="en-US" sz="2000" b="1" dirty="0" smtClean="0">
                <a:latin typeface="Garamond" pitchFamily="18" charset="0"/>
              </a:rPr>
              <a:t>2)  Review Fund Equity Balances across all funds</a:t>
            </a:r>
          </a:p>
          <a:p>
            <a:pPr>
              <a:lnSpc>
                <a:spcPct val="120000"/>
              </a:lnSpc>
              <a:spcBef>
                <a:spcPts val="0"/>
              </a:spcBef>
              <a:buClr>
                <a:srgbClr val="FFC000"/>
              </a:buClr>
              <a:buFont typeface="Wingdings" pitchFamily="2" charset="2"/>
              <a:buChar char="Ø"/>
            </a:pPr>
            <a:r>
              <a:rPr lang="en-US" sz="2000" b="1" dirty="0" smtClean="0">
                <a:latin typeface="Garamond" pitchFamily="18" charset="0"/>
              </a:rPr>
              <a:t>3)  I/80 Middle Road Infrastructure and Development - discussion</a:t>
            </a:r>
          </a:p>
          <a:p>
            <a:pPr>
              <a:lnSpc>
                <a:spcPct val="120000"/>
              </a:lnSpc>
              <a:spcBef>
                <a:spcPts val="0"/>
              </a:spcBef>
              <a:buClr>
                <a:srgbClr val="FFC000"/>
              </a:buClr>
              <a:buFont typeface="Wingdings" pitchFamily="2" charset="2"/>
              <a:buChar char="Ø"/>
            </a:pPr>
            <a:r>
              <a:rPr lang="en-US" sz="2000" b="1" dirty="0" smtClean="0">
                <a:latin typeface="Garamond" pitchFamily="18" charset="0"/>
              </a:rPr>
              <a:t>4)  Review Debt Practices:  Debt Levy Rate and Debt Margin Ratio</a:t>
            </a:r>
          </a:p>
          <a:p>
            <a:pPr>
              <a:lnSpc>
                <a:spcPct val="120000"/>
              </a:lnSpc>
              <a:spcBef>
                <a:spcPts val="0"/>
              </a:spcBef>
              <a:buClr>
                <a:srgbClr val="FFC000"/>
              </a:buClr>
              <a:buFont typeface="Wingdings" pitchFamily="2" charset="2"/>
              <a:buChar char="Ø"/>
            </a:pPr>
            <a:r>
              <a:rPr lang="en-US" sz="2000" b="1" dirty="0" smtClean="0">
                <a:latin typeface="Garamond" pitchFamily="18" charset="0"/>
              </a:rPr>
              <a:t>5)  Final review of proposed 5-year CIP Program &amp; authorization to                 	proceed with issuance of:</a:t>
            </a:r>
          </a:p>
          <a:p>
            <a:pPr lvl="2">
              <a:lnSpc>
                <a:spcPct val="120000"/>
              </a:lnSpc>
              <a:spcBef>
                <a:spcPts val="0"/>
              </a:spcBef>
              <a:buClr>
                <a:schemeClr val="accent3"/>
              </a:buClr>
              <a:buFont typeface="Wingdings" pitchFamily="2" charset="2"/>
              <a:buChar char="§"/>
            </a:pPr>
            <a:r>
              <a:rPr lang="en-US" sz="2000" b="1" dirty="0" smtClean="0">
                <a:latin typeface="Garamond" pitchFamily="18" charset="0"/>
              </a:rPr>
              <a:t>$11 million G.O. bonds for CIP</a:t>
            </a:r>
          </a:p>
          <a:p>
            <a:pPr lvl="2">
              <a:lnSpc>
                <a:spcPct val="120000"/>
              </a:lnSpc>
              <a:spcBef>
                <a:spcPts val="0"/>
              </a:spcBef>
              <a:buClr>
                <a:schemeClr val="accent3"/>
              </a:buClr>
              <a:buFont typeface="Wingdings" pitchFamily="2" charset="2"/>
              <a:buChar char="§"/>
            </a:pPr>
            <a:r>
              <a:rPr lang="en-US" sz="2000" b="1" dirty="0" smtClean="0">
                <a:latin typeface="Garamond" pitchFamily="18" charset="0"/>
              </a:rPr>
              <a:t>$700,000 General Corporate bonds for various park improvements</a:t>
            </a:r>
          </a:p>
          <a:p>
            <a:pPr>
              <a:lnSpc>
                <a:spcPct val="120000"/>
              </a:lnSpc>
              <a:spcBef>
                <a:spcPts val="0"/>
              </a:spcBef>
              <a:buClr>
                <a:srgbClr val="FFC000"/>
              </a:buClr>
              <a:buFont typeface="Wingdings" pitchFamily="2" charset="2"/>
              <a:buChar char="Ø"/>
            </a:pPr>
            <a:r>
              <a:rPr lang="en-US" sz="2000" b="1" dirty="0" smtClean="0">
                <a:latin typeface="Garamond" pitchFamily="18" charset="0"/>
              </a:rPr>
              <a:t>6)  Downtown City Incentive for Private Investment</a:t>
            </a:r>
          </a:p>
          <a:p>
            <a:pPr>
              <a:lnSpc>
                <a:spcPct val="120000"/>
              </a:lnSpc>
              <a:spcBef>
                <a:spcPts val="0"/>
              </a:spcBef>
              <a:buClr>
                <a:srgbClr val="FFC000"/>
              </a:buClr>
              <a:buFont typeface="Wingdings" pitchFamily="2" charset="2"/>
              <a:buChar char="Ø"/>
            </a:pPr>
            <a:r>
              <a:rPr lang="en-US" sz="2000" b="1" dirty="0" smtClean="0">
                <a:latin typeface="Garamond" pitchFamily="18" charset="0"/>
              </a:rPr>
              <a:t>7)  Fire Staffing Plan:  Discussion</a:t>
            </a:r>
          </a:p>
          <a:p>
            <a:pPr>
              <a:lnSpc>
                <a:spcPct val="120000"/>
              </a:lnSpc>
              <a:spcBef>
                <a:spcPts val="0"/>
              </a:spcBef>
              <a:buClr>
                <a:srgbClr val="FFC000"/>
              </a:buClr>
              <a:buFont typeface="Wingdings" pitchFamily="2" charset="2"/>
              <a:buChar char="Ø"/>
            </a:pPr>
            <a:r>
              <a:rPr lang="en-US" sz="2000" b="1" dirty="0" smtClean="0">
                <a:latin typeface="Garamond" pitchFamily="18" charset="0"/>
              </a:rPr>
              <a:t>8)  Review funding support for all Enterprise Funds and proposed increase in user fees  </a:t>
            </a:r>
          </a:p>
          <a:p>
            <a:pPr>
              <a:lnSpc>
                <a:spcPct val="120000"/>
              </a:lnSpc>
              <a:spcBef>
                <a:spcPts val="0"/>
              </a:spcBef>
              <a:buClr>
                <a:srgbClr val="FFC000"/>
              </a:buClr>
              <a:buFont typeface="Wingdings" pitchFamily="2" charset="2"/>
              <a:buChar char="Ø"/>
            </a:pPr>
            <a:r>
              <a:rPr lang="en-US" sz="2000" b="1" dirty="0" smtClean="0">
                <a:latin typeface="Garamond" pitchFamily="18" charset="0"/>
              </a:rPr>
              <a:t>9) Governor’s proposal on Commercial Property Tax Rollback and limiting property tax growth</a:t>
            </a:r>
          </a:p>
          <a:p>
            <a:pPr marL="905256" lvl="1" indent="-457200">
              <a:lnSpc>
                <a:spcPct val="120000"/>
              </a:lnSpc>
              <a:spcBef>
                <a:spcPts val="0"/>
              </a:spcBef>
              <a:buClr>
                <a:schemeClr val="accent3"/>
              </a:buClr>
              <a:buNone/>
            </a:pPr>
            <a:endParaRPr lang="en-US" sz="2000" b="1" dirty="0" smtClean="0">
              <a:latin typeface="Garamond" pitchFamily="18" charset="0"/>
            </a:endParaRPr>
          </a:p>
          <a:p>
            <a:pPr>
              <a:lnSpc>
                <a:spcPct val="120000"/>
              </a:lnSpc>
              <a:spcBef>
                <a:spcPts val="0"/>
              </a:spcBef>
              <a:buClr>
                <a:schemeClr val="accent3"/>
              </a:buClr>
              <a:buFont typeface="Wingdings" pitchFamily="2" charset="2"/>
              <a:buChar char="v"/>
            </a:pPr>
            <a:endParaRPr lang="en-US" sz="1325" b="1" dirty="0" smtClean="0">
              <a:latin typeface="Garamond" pitchFamily="18" charset="0"/>
            </a:endParaRPr>
          </a:p>
        </p:txBody>
      </p:sp>
      <p:sp>
        <p:nvSpPr>
          <p:cNvPr id="5" name="Slide Number Placeholder 4"/>
          <p:cNvSpPr>
            <a:spLocks noGrp="1"/>
          </p:cNvSpPr>
          <p:nvPr>
            <p:ph type="sldNum" sz="quarter" idx="12"/>
          </p:nvPr>
        </p:nvSpPr>
        <p:spPr/>
        <p:txBody>
          <a:bodyPr/>
          <a:lstStyle/>
          <a:p>
            <a:fld id="{DFB9B2EE-DA42-487F-BA2F-9CCA8600FCD1}"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381000" y="152400"/>
            <a:ext cx="7086600" cy="609600"/>
          </a:xfrm>
        </p:spPr>
        <p:txBody>
          <a:bodyPr>
            <a:normAutofit fontScale="90000"/>
          </a:bodyPr>
          <a:lstStyle/>
          <a:p>
            <a:r>
              <a:rPr lang="en-US" sz="4400" b="1" dirty="0" smtClean="0">
                <a:solidFill>
                  <a:schemeClr val="accent2">
                    <a:lumMod val="60000"/>
                    <a:lumOff val="40000"/>
                  </a:schemeClr>
                </a:solidFill>
                <a:effectLst>
                  <a:outerShdw blurRad="38100" dist="38100" dir="2700000" algn="tl">
                    <a:srgbClr val="000000">
                      <a:alpha val="43137"/>
                    </a:srgbClr>
                  </a:outerShdw>
                </a:effectLst>
                <a:latin typeface="Garamond" pitchFamily="18" charset="0"/>
              </a:rPr>
              <a:t>Budget Issues for Discussion</a:t>
            </a:r>
            <a:endParaRPr lang="en-US" sz="4400" b="1" dirty="0">
              <a:solidFill>
                <a:schemeClr val="accent2">
                  <a:lumMod val="60000"/>
                  <a:lumOff val="40000"/>
                </a:schemeClr>
              </a:solidFill>
              <a:effectLst>
                <a:outerShdw blurRad="38100" dist="38100" dir="2700000" algn="tl">
                  <a:srgbClr val="000000">
                    <a:alpha val="43137"/>
                  </a:srgbClr>
                </a:outerShdw>
              </a:effectLst>
              <a:latin typeface="Garamond" pitchFamily="18" charset="0"/>
            </a:endParaRPr>
          </a:p>
        </p:txBody>
      </p:sp>
      <p:sp>
        <p:nvSpPr>
          <p:cNvPr id="7" name="Content Placeholder 6"/>
          <p:cNvSpPr>
            <a:spLocks noGrp="1"/>
          </p:cNvSpPr>
          <p:nvPr>
            <p:ph idx="1"/>
          </p:nvPr>
        </p:nvSpPr>
        <p:spPr>
          <a:xfrm>
            <a:off x="381000" y="838200"/>
            <a:ext cx="8458200" cy="5867400"/>
          </a:xfrm>
        </p:spPr>
        <p:txBody>
          <a:bodyPr>
            <a:noAutofit/>
          </a:bodyPr>
          <a:lstStyle/>
          <a:p>
            <a:pPr marL="460375" indent="-457200">
              <a:lnSpc>
                <a:spcPct val="120000"/>
              </a:lnSpc>
              <a:spcBef>
                <a:spcPts val="0"/>
              </a:spcBef>
              <a:buClr>
                <a:srgbClr val="FFC000"/>
              </a:buClr>
              <a:buFont typeface="Wingdings" pitchFamily="2" charset="2"/>
              <a:buChar char="Ø"/>
            </a:pPr>
            <a:r>
              <a:rPr lang="en-US" sz="2000" b="1" dirty="0" smtClean="0">
                <a:effectLst>
                  <a:outerShdw blurRad="38100" dist="38100" dir="2700000" algn="tl">
                    <a:srgbClr val="000000">
                      <a:alpha val="43137"/>
                    </a:srgbClr>
                  </a:outerShdw>
                </a:effectLst>
                <a:latin typeface="Garamond" pitchFamily="18" charset="0"/>
              </a:rPr>
              <a:t>10)  Sewer utility –  Impact of waste water treatment plant improvements and timing of proposed equalization basin, INI Program</a:t>
            </a:r>
            <a:r>
              <a:rPr lang="en-US" sz="2000" b="1" dirty="0" smtClean="0">
                <a:latin typeface="Garamond" pitchFamily="18" charset="0"/>
              </a:rPr>
              <a:t> </a:t>
            </a:r>
          </a:p>
          <a:p>
            <a:pPr marL="460375" indent="-457200">
              <a:lnSpc>
                <a:spcPct val="120000"/>
              </a:lnSpc>
              <a:spcBef>
                <a:spcPts val="0"/>
              </a:spcBef>
              <a:buClr>
                <a:srgbClr val="FFC000"/>
              </a:buClr>
              <a:buFont typeface="Wingdings" pitchFamily="2" charset="2"/>
              <a:buChar char="Ø"/>
            </a:pPr>
            <a:r>
              <a:rPr lang="en-US" sz="2000" b="1" dirty="0" smtClean="0">
                <a:latin typeface="Garamond" pitchFamily="18" charset="0"/>
              </a:rPr>
              <a:t>11</a:t>
            </a:r>
            <a:r>
              <a:rPr lang="en-US" sz="2000" b="1" dirty="0" smtClean="0">
                <a:effectLst>
                  <a:outerShdw blurRad="38100" dist="38100" dir="2700000" algn="tl">
                    <a:srgbClr val="000000">
                      <a:alpha val="43137"/>
                    </a:srgbClr>
                  </a:outerShdw>
                </a:effectLst>
                <a:latin typeface="Garamond" pitchFamily="18" charset="0"/>
              </a:rPr>
              <a:t>)  Review mandated increases in Police/Fire Pension and IPERS contributions</a:t>
            </a:r>
          </a:p>
          <a:p>
            <a:pPr>
              <a:lnSpc>
                <a:spcPct val="120000"/>
              </a:lnSpc>
              <a:spcBef>
                <a:spcPts val="0"/>
              </a:spcBef>
              <a:buClr>
                <a:srgbClr val="FFC000"/>
              </a:buClr>
              <a:buFont typeface="Wingdings" pitchFamily="2" charset="2"/>
              <a:buChar char="Ø"/>
            </a:pPr>
            <a:r>
              <a:rPr lang="en-US" sz="2000" b="1" dirty="0" smtClean="0">
                <a:latin typeface="Garamond" pitchFamily="18" charset="0"/>
              </a:rPr>
              <a:t>12)  Review &amp; establish Road Use Salt Budget.  Update on liquid 	application program in current year.</a:t>
            </a:r>
          </a:p>
          <a:p>
            <a:pPr>
              <a:lnSpc>
                <a:spcPct val="120000"/>
              </a:lnSpc>
              <a:spcBef>
                <a:spcPts val="0"/>
              </a:spcBef>
              <a:buClr>
                <a:srgbClr val="FFC000"/>
              </a:buClr>
              <a:buFont typeface="Wingdings" pitchFamily="2" charset="2"/>
              <a:buChar char="Ø"/>
            </a:pPr>
            <a:r>
              <a:rPr lang="en-US" sz="2000" b="1" dirty="0" smtClean="0">
                <a:latin typeface="Garamond" pitchFamily="18" charset="0"/>
              </a:rPr>
              <a:t>13)  Review proposed Renewal for Health Insurance</a:t>
            </a:r>
          </a:p>
          <a:p>
            <a:pPr>
              <a:lnSpc>
                <a:spcPct val="120000"/>
              </a:lnSpc>
              <a:spcBef>
                <a:spcPts val="0"/>
              </a:spcBef>
              <a:buClr>
                <a:srgbClr val="FFC000"/>
              </a:buClr>
              <a:buFont typeface="Wingdings" pitchFamily="2" charset="2"/>
              <a:buChar char="Ø"/>
            </a:pPr>
            <a:r>
              <a:rPr lang="en-US" sz="2000" b="1" dirty="0" smtClean="0">
                <a:latin typeface="Garamond" pitchFamily="18" charset="0"/>
              </a:rPr>
              <a:t>14)  Review Liability Insurance</a:t>
            </a:r>
          </a:p>
          <a:p>
            <a:pPr>
              <a:lnSpc>
                <a:spcPct val="120000"/>
              </a:lnSpc>
              <a:spcBef>
                <a:spcPts val="0"/>
              </a:spcBef>
              <a:buClr>
                <a:srgbClr val="FFC000"/>
              </a:buClr>
              <a:buFont typeface="Wingdings" pitchFamily="2" charset="2"/>
              <a:buChar char="Ø"/>
            </a:pPr>
            <a:r>
              <a:rPr lang="en-US" sz="2000" b="1" dirty="0" smtClean="0">
                <a:latin typeface="Garamond" pitchFamily="18" charset="0"/>
              </a:rPr>
              <a:t>15)  Review vehicle, electronic equipment and other miscellaneous  capital equipment purchases</a:t>
            </a:r>
          </a:p>
          <a:p>
            <a:pPr>
              <a:lnSpc>
                <a:spcPct val="120000"/>
              </a:lnSpc>
              <a:spcBef>
                <a:spcPts val="0"/>
              </a:spcBef>
              <a:buClr>
                <a:srgbClr val="FFC000"/>
              </a:buClr>
              <a:buFont typeface="Wingdings" pitchFamily="2" charset="2"/>
              <a:buChar char="Ø"/>
            </a:pPr>
            <a:r>
              <a:rPr lang="en-US" sz="2000" b="1" dirty="0" smtClean="0">
                <a:latin typeface="Garamond" pitchFamily="18" charset="0"/>
              </a:rPr>
              <a:t>16)  Establish the Levy Rate:  Review impact of Administrative recommendation to reduce  the current levy rate $ .10, from $12.60 down to $12.50 per $1,000 taxable value</a:t>
            </a:r>
          </a:p>
        </p:txBody>
      </p:sp>
      <p:sp>
        <p:nvSpPr>
          <p:cNvPr id="5" name="Slide Number Placeholder 4"/>
          <p:cNvSpPr>
            <a:spLocks noGrp="1"/>
          </p:cNvSpPr>
          <p:nvPr>
            <p:ph type="sldNum" sz="quarter" idx="12"/>
          </p:nvPr>
        </p:nvSpPr>
        <p:spPr/>
        <p:txBody>
          <a:bodyPr/>
          <a:lstStyle/>
          <a:p>
            <a:fld id="{DFB9B2EE-DA42-487F-BA2F-9CCA8600FCD1}"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3" name="Rectangle 3"/>
          <p:cNvSpPr>
            <a:spLocks noGrp="1" noChangeArrowheads="1"/>
          </p:cNvSpPr>
          <p:nvPr>
            <p:ph idx="1"/>
          </p:nvPr>
        </p:nvSpPr>
        <p:spPr>
          <a:xfrm>
            <a:off x="304800" y="304800"/>
            <a:ext cx="8534400" cy="5867400"/>
          </a:xfrm>
        </p:spPr>
        <p:txBody>
          <a:bodyPr>
            <a:normAutofit fontScale="92500" lnSpcReduction="10000"/>
          </a:bodyPr>
          <a:lstStyle/>
          <a:p>
            <a:pPr>
              <a:buFont typeface="Wingdings" pitchFamily="2" charset="2"/>
              <a:buNone/>
            </a:pPr>
            <a:r>
              <a:rPr lang="en-US" sz="2800" b="1" i="1" dirty="0">
                <a:solidFill>
                  <a:srgbClr val="FFFFFF"/>
                </a:solidFill>
                <a:latin typeface="Garamond" pitchFamily="18" charset="0"/>
              </a:rPr>
              <a:t>  </a:t>
            </a:r>
            <a:r>
              <a:rPr lang="en-US" sz="2800" b="1" i="1" dirty="0" smtClean="0">
                <a:solidFill>
                  <a:srgbClr val="FFFFFF"/>
                </a:solidFill>
                <a:latin typeface="Garamond" pitchFamily="18" charset="0"/>
              </a:rPr>
              <a:t>Q</a:t>
            </a:r>
            <a:r>
              <a:rPr lang="en-US" sz="3500" b="1" i="1" dirty="0" smtClean="0">
                <a:solidFill>
                  <a:srgbClr val="FFFFFF"/>
                </a:solidFill>
                <a:latin typeface="Garamond" pitchFamily="18" charset="0"/>
              </a:rPr>
              <a:t>uote </a:t>
            </a:r>
            <a:r>
              <a:rPr lang="en-US" sz="3500" b="1" i="1" dirty="0">
                <a:solidFill>
                  <a:srgbClr val="FFFFFF"/>
                </a:solidFill>
                <a:latin typeface="Garamond" pitchFamily="18" charset="0"/>
              </a:rPr>
              <a:t>from Moody’s Investors Service </a:t>
            </a:r>
            <a:r>
              <a:rPr lang="en-US" sz="3500" b="1" i="1" dirty="0" smtClean="0">
                <a:solidFill>
                  <a:srgbClr val="FFFFFF"/>
                </a:solidFill>
                <a:latin typeface="Garamond" pitchFamily="18" charset="0"/>
              </a:rPr>
              <a:t>April 2011 – </a:t>
            </a:r>
            <a:endParaRPr lang="en-US" sz="3500" b="1" i="1" dirty="0">
              <a:solidFill>
                <a:srgbClr val="FFFFFF"/>
              </a:solidFill>
              <a:latin typeface="Garamond" pitchFamily="18" charset="0"/>
            </a:endParaRPr>
          </a:p>
          <a:p>
            <a:pPr lvl="2">
              <a:buFont typeface="Wingdings" pitchFamily="2" charset="2"/>
              <a:buNone/>
            </a:pPr>
            <a:endParaRPr lang="en-US" sz="2400" b="1" i="1" dirty="0">
              <a:solidFill>
                <a:srgbClr val="FFFFFF"/>
              </a:solidFill>
              <a:latin typeface="Garamond" pitchFamily="18" charset="0"/>
            </a:endParaRPr>
          </a:p>
          <a:p>
            <a:pPr>
              <a:buFont typeface="Wingdings" pitchFamily="2" charset="2"/>
              <a:buNone/>
            </a:pPr>
            <a:r>
              <a:rPr lang="en-US" sz="2800" b="1" i="1" dirty="0" smtClean="0">
                <a:solidFill>
                  <a:srgbClr val="FFFFFF"/>
                </a:solidFill>
                <a:latin typeface="Garamond" pitchFamily="18" charset="0"/>
              </a:rPr>
              <a:t>“</a:t>
            </a:r>
            <a:r>
              <a:rPr lang="en-US" sz="2800" b="1" i="1" dirty="0">
                <a:solidFill>
                  <a:srgbClr val="FFFFFF"/>
                </a:solidFill>
                <a:latin typeface="Garamond" pitchFamily="18" charset="0"/>
              </a:rPr>
              <a:t>The </a:t>
            </a:r>
            <a:r>
              <a:rPr lang="en-US" sz="2800" b="1" i="1" dirty="0" smtClean="0">
                <a:solidFill>
                  <a:srgbClr val="FFFFFF"/>
                </a:solidFill>
                <a:latin typeface="Garamond" pitchFamily="18" charset="0"/>
              </a:rPr>
              <a:t> assignment of the City’s Aa1 </a:t>
            </a:r>
            <a:r>
              <a:rPr lang="en-US" sz="2800" b="1" i="1" dirty="0">
                <a:solidFill>
                  <a:srgbClr val="FFFFFF"/>
                </a:solidFill>
                <a:latin typeface="Garamond" pitchFamily="18" charset="0"/>
              </a:rPr>
              <a:t>rating </a:t>
            </a:r>
            <a:r>
              <a:rPr lang="en-US" sz="2800" b="1" i="1" dirty="0" smtClean="0">
                <a:solidFill>
                  <a:srgbClr val="FFFFFF"/>
                </a:solidFill>
                <a:latin typeface="Garamond" pitchFamily="18" charset="0"/>
              </a:rPr>
              <a:t>reflects </a:t>
            </a:r>
            <a:r>
              <a:rPr lang="en-US" sz="2800" b="1" i="1" dirty="0">
                <a:solidFill>
                  <a:srgbClr val="FFFFFF"/>
                </a:solidFill>
                <a:latin typeface="Garamond" pitchFamily="18" charset="0"/>
              </a:rPr>
              <a:t>the </a:t>
            </a:r>
            <a:r>
              <a:rPr lang="en-US" sz="2800" b="1" i="1" dirty="0" smtClean="0">
                <a:solidFill>
                  <a:srgbClr val="FFFFFF"/>
                </a:solidFill>
                <a:latin typeface="Garamond" pitchFamily="18" charset="0"/>
              </a:rPr>
              <a:t>city’s sound financial operations supported by solid reserves and significant revenue flexibility. </a:t>
            </a:r>
          </a:p>
          <a:p>
            <a:pPr>
              <a:buFont typeface="Wingdings" pitchFamily="2" charset="2"/>
              <a:buNone/>
            </a:pPr>
            <a:endParaRPr lang="en-US" sz="2800" b="1" i="1" dirty="0" smtClean="0">
              <a:solidFill>
                <a:srgbClr val="FFFFFF"/>
              </a:solidFill>
              <a:latin typeface="Garamond" pitchFamily="18" charset="0"/>
            </a:endParaRPr>
          </a:p>
          <a:p>
            <a:pPr>
              <a:buFont typeface="Wingdings" pitchFamily="2" charset="2"/>
              <a:buNone/>
            </a:pPr>
            <a:r>
              <a:rPr lang="en-US" sz="2800" b="1" i="1" dirty="0" smtClean="0">
                <a:solidFill>
                  <a:srgbClr val="FFFFFF"/>
                </a:solidFill>
                <a:latin typeface="Garamond" pitchFamily="18" charset="0"/>
              </a:rPr>
              <a:t>City finances are expected to remain healthy due to  the existence of solid cash reserves, management’s adherence to a formal General Fund balance policy, and significant operating margin within the tax rate limit.  Financial operations have consistently remained sound as the city’s General Fund has posted annual surpluses over the past ten years.”</a:t>
            </a:r>
            <a:endParaRPr lang="en-US" sz="2800" b="1" i="1" dirty="0">
              <a:solidFill>
                <a:srgbClr val="FFFFFF"/>
              </a:solidFill>
              <a:latin typeface="Garamond" pitchFamily="18" charset="0"/>
            </a:endParaRPr>
          </a:p>
          <a:p>
            <a:pPr lvl="2">
              <a:buFont typeface="Wingdings" pitchFamily="2" charset="2"/>
              <a:buNone/>
            </a:pPr>
            <a:endParaRPr lang="en-US" b="1" i="1" dirty="0">
              <a:solidFill>
                <a:srgbClr val="FFFFFF"/>
              </a:solidFill>
              <a:latin typeface="Garamond" pitchFamily="18" charset="0"/>
            </a:endParaRPr>
          </a:p>
          <a:p>
            <a:endParaRPr lang="en-US" sz="2800" dirty="0"/>
          </a:p>
        </p:txBody>
      </p:sp>
      <p:cxnSp>
        <p:nvCxnSpPr>
          <p:cNvPr id="9" name="Straight Connector 8"/>
          <p:cNvCxnSpPr/>
          <p:nvPr/>
        </p:nvCxnSpPr>
        <p:spPr>
          <a:xfrm>
            <a:off x="533400" y="15240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pic>
        <p:nvPicPr>
          <p:cNvPr id="10" name="Picture 6" descr="invert bw"/>
          <p:cNvPicPr>
            <a:picLocks noChangeAspect="1" noChangeArrowheads="1"/>
          </p:cNvPicPr>
          <p:nvPr/>
        </p:nvPicPr>
        <p:blipFill>
          <a:blip r:embed="rId3"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sp>
        <p:nvSpPr>
          <p:cNvPr id="6" name="Slide Number Placeholder 5"/>
          <p:cNvSpPr>
            <a:spLocks noGrp="1"/>
          </p:cNvSpPr>
          <p:nvPr>
            <p:ph type="sldNum" sz="quarter" idx="12"/>
          </p:nvPr>
        </p:nvSpPr>
        <p:spPr/>
        <p:txBody>
          <a:bodyPr/>
          <a:lstStyle/>
          <a:p>
            <a:fld id="{DFB9B2EE-DA42-487F-BA2F-9CCA8600FCD1}"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9" name="Rectangle 3"/>
          <p:cNvSpPr>
            <a:spLocks noGrp="1" noChangeArrowheads="1"/>
          </p:cNvSpPr>
          <p:nvPr>
            <p:ph idx="1"/>
          </p:nvPr>
        </p:nvSpPr>
        <p:spPr>
          <a:xfrm>
            <a:off x="0" y="1905001"/>
            <a:ext cx="8305800" cy="3962400"/>
          </a:xfrm>
        </p:spPr>
        <p:txBody>
          <a:bodyPr/>
          <a:lstStyle/>
          <a:p>
            <a:pPr lvl="2" algn="ctr">
              <a:buFontTx/>
              <a:buNone/>
            </a:pPr>
            <a:r>
              <a:rPr lang="en-US" sz="5400" b="1" dirty="0">
                <a:latin typeface="Garamond" pitchFamily="18" charset="0"/>
              </a:rPr>
              <a:t>Questions </a:t>
            </a:r>
          </a:p>
          <a:p>
            <a:pPr lvl="2" algn="ctr">
              <a:buFontTx/>
              <a:buNone/>
            </a:pPr>
            <a:r>
              <a:rPr lang="en-US" sz="5400" b="1" dirty="0">
                <a:latin typeface="Garamond" pitchFamily="18" charset="0"/>
              </a:rPr>
              <a:t>and</a:t>
            </a:r>
          </a:p>
          <a:p>
            <a:pPr lvl="2" algn="ctr">
              <a:buFontTx/>
              <a:buNone/>
            </a:pPr>
            <a:r>
              <a:rPr lang="en-US" sz="5400" b="1" dirty="0">
                <a:latin typeface="Garamond" pitchFamily="18" charset="0"/>
              </a:rPr>
              <a:t>Answers</a:t>
            </a:r>
          </a:p>
        </p:txBody>
      </p:sp>
      <p:pic>
        <p:nvPicPr>
          <p:cNvPr id="4" name="Picture 6" descr="invert bw"/>
          <p:cNvPicPr>
            <a:picLocks noChangeAspect="1" noChangeArrowheads="1"/>
          </p:cNvPicPr>
          <p:nvPr/>
        </p:nvPicPr>
        <p:blipFill>
          <a:blip r:embed="rId2"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sp>
        <p:nvSpPr>
          <p:cNvPr id="5" name="Slide Number Placeholder 4"/>
          <p:cNvSpPr>
            <a:spLocks noGrp="1"/>
          </p:cNvSpPr>
          <p:nvPr>
            <p:ph type="sldNum" sz="quarter" idx="12"/>
          </p:nvPr>
        </p:nvSpPr>
        <p:spPr/>
        <p:txBody>
          <a:bodyPr/>
          <a:lstStyle/>
          <a:p>
            <a:fld id="{DFB9B2EE-DA42-487F-BA2F-9CCA8600FCD1}"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11C5DF2-81EA-4070-A93D-7358468AC60C}" type="slidenum">
              <a:rPr lang="en-US" smtClean="0"/>
              <a:pPr/>
              <a:t>37</a:t>
            </a:fld>
            <a:endParaRPr lang="en-US" dirty="0"/>
          </a:p>
        </p:txBody>
      </p:sp>
      <p:graphicFrame>
        <p:nvGraphicFramePr>
          <p:cNvPr id="271367" name="Object 7"/>
          <p:cNvGraphicFramePr>
            <a:graphicFrameLocks noChangeAspect="1"/>
          </p:cNvGraphicFramePr>
          <p:nvPr/>
        </p:nvGraphicFramePr>
        <p:xfrm>
          <a:off x="914401" y="422109"/>
          <a:ext cx="7272516" cy="5978691"/>
        </p:xfrm>
        <a:graphic>
          <a:graphicData uri="http://schemas.openxmlformats.org/presentationml/2006/ole">
            <p:oleObj spid="_x0000_s271367" name="Worksheet" r:id="rId3" imgW="9153366" imgH="7515384" progId="Excel.Sheet.12">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1C5DF2-81EA-4070-A93D-7358468AC60C}" type="slidenum">
              <a:rPr lang="en-US" smtClean="0"/>
              <a:pPr/>
              <a:t>38</a:t>
            </a:fld>
            <a:endParaRPr lang="en-US" dirty="0"/>
          </a:p>
        </p:txBody>
      </p:sp>
      <p:graphicFrame>
        <p:nvGraphicFramePr>
          <p:cNvPr id="333826" name="Object 2"/>
          <p:cNvGraphicFramePr>
            <a:graphicFrameLocks noChangeAspect="1"/>
          </p:cNvGraphicFramePr>
          <p:nvPr/>
        </p:nvGraphicFramePr>
        <p:xfrm>
          <a:off x="609600" y="304800"/>
          <a:ext cx="7972425" cy="2457450"/>
        </p:xfrm>
        <a:graphic>
          <a:graphicData uri="http://schemas.openxmlformats.org/presentationml/2006/ole">
            <p:oleObj spid="_x0000_s333826" name="Worksheet" r:id="rId3" imgW="7972478" imgH="2457344" progId="Excel.Sheet.12">
              <p:embed/>
            </p:oleObj>
          </a:graphicData>
        </a:graphic>
      </p:graphicFrame>
      <p:pic>
        <p:nvPicPr>
          <p:cNvPr id="333827" name="Picture 3"/>
          <p:cNvPicPr>
            <a:picLocks noChangeAspect="1" noChangeArrowheads="1"/>
          </p:cNvPicPr>
          <p:nvPr/>
        </p:nvPicPr>
        <p:blipFill>
          <a:blip r:embed="rId4" cstate="print"/>
          <a:srcRect/>
          <a:stretch>
            <a:fillRect/>
          </a:stretch>
        </p:blipFill>
        <p:spPr bwMode="auto">
          <a:xfrm>
            <a:off x="685800" y="2819400"/>
            <a:ext cx="7908925" cy="3946525"/>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1C5DF2-81EA-4070-A93D-7358468AC60C}" type="slidenum">
              <a:rPr lang="en-US" smtClean="0"/>
              <a:pPr/>
              <a:t>39</a:t>
            </a:fld>
            <a:endParaRPr lang="en-US" dirty="0"/>
          </a:p>
        </p:txBody>
      </p:sp>
      <p:graphicFrame>
        <p:nvGraphicFramePr>
          <p:cNvPr id="279556" name="Object 4"/>
          <p:cNvGraphicFramePr>
            <a:graphicFrameLocks noChangeAspect="1"/>
          </p:cNvGraphicFramePr>
          <p:nvPr/>
        </p:nvGraphicFramePr>
        <p:xfrm>
          <a:off x="2590800" y="118379"/>
          <a:ext cx="3962400" cy="6621242"/>
        </p:xfrm>
        <a:graphic>
          <a:graphicData uri="http://schemas.openxmlformats.org/presentationml/2006/ole">
            <p:oleObj spid="_x0000_s279556" name="Worksheet" r:id="rId3" imgW="4752816" imgH="7934325" progId="Excel.Sheet.12">
              <p:embed/>
            </p:oleObj>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1C5DF2-81EA-4070-A93D-7358468AC60C}" type="slidenum">
              <a:rPr lang="en-US" smtClean="0"/>
              <a:pPr/>
              <a:t>40</a:t>
            </a:fld>
            <a:endParaRPr lang="en-US" dirty="0"/>
          </a:p>
        </p:txBody>
      </p:sp>
      <p:graphicFrame>
        <p:nvGraphicFramePr>
          <p:cNvPr id="195590" name="Object 6"/>
          <p:cNvGraphicFramePr>
            <a:graphicFrameLocks noChangeAspect="1"/>
          </p:cNvGraphicFramePr>
          <p:nvPr/>
        </p:nvGraphicFramePr>
        <p:xfrm>
          <a:off x="1200150" y="423863"/>
          <a:ext cx="6743700" cy="6010275"/>
        </p:xfrm>
        <a:graphic>
          <a:graphicData uri="http://schemas.openxmlformats.org/presentationml/2006/ole">
            <p:oleObj spid="_x0000_s195590" name="Worksheet" r:id="rId3" imgW="6743817" imgH="6010351" progId="Excel.Sheet.12">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B9B2EE-DA42-487F-BA2F-9CCA8600FCD1}" type="slidenum">
              <a:rPr lang="en-US" smtClean="0"/>
              <a:pPr/>
              <a:t>41</a:t>
            </a:fld>
            <a:endParaRPr lang="en-US" dirty="0"/>
          </a:p>
        </p:txBody>
      </p:sp>
      <p:graphicFrame>
        <p:nvGraphicFramePr>
          <p:cNvPr id="277510" name="Object 6"/>
          <p:cNvGraphicFramePr>
            <a:graphicFrameLocks noChangeAspect="1"/>
          </p:cNvGraphicFramePr>
          <p:nvPr/>
        </p:nvGraphicFramePr>
        <p:xfrm>
          <a:off x="457200" y="382587"/>
          <a:ext cx="8211037" cy="6323013"/>
        </p:xfrm>
        <a:graphic>
          <a:graphicData uri="http://schemas.openxmlformats.org/presentationml/2006/ole">
            <p:oleObj spid="_x0000_s277510" name="Worksheet" r:id="rId3" imgW="9648984" imgH="7724669" progId="Excel.Sheet.12">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11C5DF2-81EA-4070-A93D-7358468AC60C}" type="slidenum">
              <a:rPr lang="en-US" smtClean="0"/>
              <a:pPr/>
              <a:t>42</a:t>
            </a:fld>
            <a:endParaRPr lang="en-US" dirty="0"/>
          </a:p>
        </p:txBody>
      </p:sp>
      <p:graphicFrame>
        <p:nvGraphicFramePr>
          <p:cNvPr id="276484" name="Object 4"/>
          <p:cNvGraphicFramePr>
            <a:graphicFrameLocks noChangeAspect="1"/>
          </p:cNvGraphicFramePr>
          <p:nvPr/>
        </p:nvGraphicFramePr>
        <p:xfrm>
          <a:off x="533400" y="449514"/>
          <a:ext cx="8273356" cy="6103686"/>
        </p:xfrm>
        <a:graphic>
          <a:graphicData uri="http://schemas.openxmlformats.org/presentationml/2006/ole">
            <p:oleObj spid="_x0000_s276484" name="Worksheet" r:id="rId3" imgW="9648984" imgH="7124594" progId="Excel.Sheet.12">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FB9B2EE-DA42-487F-BA2F-9CCA8600FCD1}" type="slidenum">
              <a:rPr lang="en-US" smtClean="0"/>
              <a:pPr/>
              <a:t>43</a:t>
            </a:fld>
            <a:endParaRPr lang="en-US" dirty="0"/>
          </a:p>
        </p:txBody>
      </p:sp>
      <p:graphicFrame>
        <p:nvGraphicFramePr>
          <p:cNvPr id="275460" name="Object 4"/>
          <p:cNvGraphicFramePr>
            <a:graphicFrameLocks noChangeAspect="1"/>
          </p:cNvGraphicFramePr>
          <p:nvPr/>
        </p:nvGraphicFramePr>
        <p:xfrm>
          <a:off x="394921" y="838200"/>
          <a:ext cx="8356718" cy="5181600"/>
        </p:xfrm>
        <a:graphic>
          <a:graphicData uri="http://schemas.openxmlformats.org/presentationml/2006/ole">
            <p:oleObj spid="_x0000_s275460" name="Worksheet" r:id="rId3" imgW="9648984" imgH="5981859" progId="Excel.Sheet.12">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FB9B2EE-DA42-487F-BA2F-9CCA8600FCD1}" type="slidenum">
              <a:rPr lang="en-US" smtClean="0"/>
              <a:pPr/>
              <a:t>44</a:t>
            </a:fld>
            <a:endParaRPr lang="en-US" dirty="0"/>
          </a:p>
        </p:txBody>
      </p:sp>
      <p:graphicFrame>
        <p:nvGraphicFramePr>
          <p:cNvPr id="274435" name="Object 3"/>
          <p:cNvGraphicFramePr>
            <a:graphicFrameLocks noChangeAspect="1"/>
          </p:cNvGraphicFramePr>
          <p:nvPr/>
        </p:nvGraphicFramePr>
        <p:xfrm>
          <a:off x="381000" y="466725"/>
          <a:ext cx="8288338" cy="5613400"/>
        </p:xfrm>
        <a:graphic>
          <a:graphicData uri="http://schemas.openxmlformats.org/presentationml/2006/ole">
            <p:oleObj spid="_x0000_s274435" name="Worksheet" r:id="rId3" imgW="10363147" imgH="7019766" progId="Excel.Sheet.12">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1" name="Rectangle 3"/>
          <p:cNvSpPr>
            <a:spLocks noChangeArrowheads="1"/>
          </p:cNvSpPr>
          <p:nvPr/>
        </p:nvSpPr>
        <p:spPr bwMode="auto">
          <a:xfrm>
            <a:off x="152400" y="1752600"/>
            <a:ext cx="3352800" cy="1447800"/>
          </a:xfrm>
          <a:prstGeom prst="rect">
            <a:avLst/>
          </a:prstGeom>
          <a:noFill/>
          <a:ln w="9525">
            <a:noFill/>
            <a:miter lim="800000"/>
            <a:headEnd/>
            <a:tailEnd/>
          </a:ln>
          <a:effectLst/>
        </p:spPr>
        <p:txBody>
          <a:bodyPr lIns="92075" tIns="46038" rIns="92075" bIns="46038" anchor="ctr"/>
          <a:lstStyle/>
          <a:p>
            <a:pPr>
              <a:lnSpc>
                <a:spcPct val="75000"/>
              </a:lnSpc>
            </a:pPr>
            <a:r>
              <a:rPr lang="en-US" sz="3600" b="1" dirty="0">
                <a:solidFill>
                  <a:schemeClr val="tx2"/>
                </a:solidFill>
                <a:latin typeface="Garamond" pitchFamily="18" charset="0"/>
              </a:rPr>
              <a:t>Taxable vs. Assessed Values</a:t>
            </a:r>
            <a:br>
              <a:rPr lang="en-US" sz="3600" b="1" dirty="0">
                <a:solidFill>
                  <a:schemeClr val="tx2"/>
                </a:solidFill>
                <a:latin typeface="Garamond" pitchFamily="18" charset="0"/>
              </a:rPr>
            </a:br>
            <a:r>
              <a:rPr lang="en-US" sz="3600" b="1" dirty="0" smtClean="0">
                <a:solidFill>
                  <a:schemeClr val="tx2"/>
                </a:solidFill>
                <a:latin typeface="Garamond" pitchFamily="18" charset="0"/>
              </a:rPr>
              <a:t>20 </a:t>
            </a:r>
            <a:r>
              <a:rPr lang="en-US" sz="3600" b="1" dirty="0">
                <a:solidFill>
                  <a:schemeClr val="tx2"/>
                </a:solidFill>
                <a:latin typeface="Garamond" pitchFamily="18" charset="0"/>
              </a:rPr>
              <a:t>Year Percentage Comparison </a:t>
            </a:r>
            <a:r>
              <a:rPr lang="en-US" sz="2400" b="1" dirty="0">
                <a:solidFill>
                  <a:schemeClr val="tx2"/>
                </a:solidFill>
                <a:latin typeface="Garamond" pitchFamily="18" charset="0"/>
              </a:rPr>
              <a:t>(Existing values only)</a:t>
            </a:r>
          </a:p>
        </p:txBody>
      </p:sp>
      <p:sp>
        <p:nvSpPr>
          <p:cNvPr id="5" name="Slide Number Placeholder 4"/>
          <p:cNvSpPr>
            <a:spLocks noGrp="1"/>
          </p:cNvSpPr>
          <p:nvPr>
            <p:ph type="sldNum" sz="quarter" idx="12"/>
          </p:nvPr>
        </p:nvSpPr>
        <p:spPr/>
        <p:txBody>
          <a:bodyPr/>
          <a:lstStyle/>
          <a:p>
            <a:fld id="{F11C5DF2-81EA-4070-A93D-7358468AC60C}" type="slidenum">
              <a:rPr lang="en-US" smtClean="0"/>
              <a:pPr/>
              <a:t>45</a:t>
            </a:fld>
            <a:endParaRPr lang="en-US" dirty="0"/>
          </a:p>
        </p:txBody>
      </p:sp>
      <p:pic>
        <p:nvPicPr>
          <p:cNvPr id="306177" name="Picture 1"/>
          <p:cNvPicPr>
            <a:picLocks noChangeAspect="1" noChangeArrowheads="1"/>
          </p:cNvPicPr>
          <p:nvPr/>
        </p:nvPicPr>
        <p:blipFill>
          <a:blip r:embed="rId2" cstate="print"/>
          <a:srcRect/>
          <a:stretch>
            <a:fillRect/>
          </a:stretch>
        </p:blipFill>
        <p:spPr bwMode="auto">
          <a:xfrm>
            <a:off x="3962400" y="193150"/>
            <a:ext cx="4621791" cy="65567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11C5DF2-81EA-4070-A93D-7358468AC60C}" type="slidenum">
              <a:rPr lang="en-US" smtClean="0"/>
              <a:pPr/>
              <a:t>46</a:t>
            </a:fld>
            <a:endParaRPr lang="en-US" dirty="0"/>
          </a:p>
        </p:txBody>
      </p:sp>
      <p:graphicFrame>
        <p:nvGraphicFramePr>
          <p:cNvPr id="272387" name="Object 3"/>
          <p:cNvGraphicFramePr>
            <a:graphicFrameLocks noChangeAspect="1"/>
          </p:cNvGraphicFramePr>
          <p:nvPr/>
        </p:nvGraphicFramePr>
        <p:xfrm>
          <a:off x="1600200" y="94595"/>
          <a:ext cx="5943599" cy="6670590"/>
        </p:xfrm>
        <a:graphic>
          <a:graphicData uri="http://schemas.openxmlformats.org/presentationml/2006/ole">
            <p:oleObj spid="_x0000_s272387" name="Worksheet" r:id="rId3" imgW="8096197" imgH="9077431" progId="Excel.Sheet.12">
              <p:embed/>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B9B2EE-DA42-487F-BA2F-9CCA8600FCD1}" type="slidenum">
              <a:rPr lang="en-US" smtClean="0"/>
              <a:pPr/>
              <a:t>47</a:t>
            </a:fld>
            <a:endParaRPr lang="en-US" dirty="0"/>
          </a:p>
        </p:txBody>
      </p:sp>
      <p:graphicFrame>
        <p:nvGraphicFramePr>
          <p:cNvPr id="325633" name="Object 1"/>
          <p:cNvGraphicFramePr>
            <a:graphicFrameLocks noChangeAspect="1"/>
          </p:cNvGraphicFramePr>
          <p:nvPr/>
        </p:nvGraphicFramePr>
        <p:xfrm>
          <a:off x="1447800" y="169350"/>
          <a:ext cx="6400800" cy="6680004"/>
        </p:xfrm>
        <a:graphic>
          <a:graphicData uri="http://schemas.openxmlformats.org/presentationml/2006/ole">
            <p:oleObj spid="_x0000_s325633" name="Worksheet" r:id="rId3" imgW="6762697" imgH="7048659" progId="Excel.Sheet.12">
              <p:embed/>
            </p:oleObj>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1C5DF2-81EA-4070-A93D-7358468AC60C}" type="slidenum">
              <a:rPr lang="en-US" smtClean="0"/>
              <a:pPr/>
              <a:t>48</a:t>
            </a:fld>
            <a:endParaRPr lang="en-US" dirty="0"/>
          </a:p>
        </p:txBody>
      </p:sp>
      <p:graphicFrame>
        <p:nvGraphicFramePr>
          <p:cNvPr id="183304" name="Object 8"/>
          <p:cNvGraphicFramePr>
            <a:graphicFrameLocks noChangeAspect="1"/>
          </p:cNvGraphicFramePr>
          <p:nvPr/>
        </p:nvGraphicFramePr>
        <p:xfrm>
          <a:off x="1681163" y="495300"/>
          <a:ext cx="5781675" cy="5867400"/>
        </p:xfrm>
        <a:graphic>
          <a:graphicData uri="http://schemas.openxmlformats.org/presentationml/2006/ole">
            <p:oleObj spid="_x0000_s183304" name="Worksheet" r:id="rId3" imgW="5781834" imgH="5867400" progId="Excel.Sheet.12">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nvert bw"/>
          <p:cNvPicPr>
            <a:picLocks noChangeAspect="1" noChangeArrowheads="1"/>
          </p:cNvPicPr>
          <p:nvPr/>
        </p:nvPicPr>
        <p:blipFill>
          <a:blip r:embed="rId3" cstate="print">
            <a:clrChange>
              <a:clrFrom>
                <a:srgbClr val="0C0C0C"/>
              </a:clrFrom>
              <a:clrTo>
                <a:srgbClr val="0C0C0C">
                  <a:alpha val="0"/>
                </a:srgbClr>
              </a:clrTo>
            </a:clrChange>
          </a:blip>
          <a:srcRect/>
          <a:stretch>
            <a:fillRect/>
          </a:stretch>
        </p:blipFill>
        <p:spPr bwMode="auto">
          <a:xfrm>
            <a:off x="7239000" y="5867400"/>
            <a:ext cx="1447800" cy="765175"/>
          </a:xfrm>
          <a:prstGeom prst="rect">
            <a:avLst/>
          </a:prstGeom>
          <a:noFill/>
        </p:spPr>
      </p:pic>
      <p:sp>
        <p:nvSpPr>
          <p:cNvPr id="6" name="Slide Number Placeholder 5"/>
          <p:cNvSpPr>
            <a:spLocks noGrp="1"/>
          </p:cNvSpPr>
          <p:nvPr>
            <p:ph type="sldNum" sz="quarter" idx="12"/>
          </p:nvPr>
        </p:nvSpPr>
        <p:spPr/>
        <p:txBody>
          <a:bodyPr/>
          <a:lstStyle/>
          <a:p>
            <a:fld id="{F11C5DF2-81EA-4070-A93D-7358468AC60C}" type="slidenum">
              <a:rPr lang="en-US" smtClean="0"/>
              <a:pPr/>
              <a:t>49</a:t>
            </a:fld>
            <a:endParaRPr lang="en-US" dirty="0"/>
          </a:p>
        </p:txBody>
      </p:sp>
      <p:graphicFrame>
        <p:nvGraphicFramePr>
          <p:cNvPr id="278532" name="Object 4"/>
          <p:cNvGraphicFramePr>
            <a:graphicFrameLocks noChangeAspect="1"/>
          </p:cNvGraphicFramePr>
          <p:nvPr/>
        </p:nvGraphicFramePr>
        <p:xfrm>
          <a:off x="376238" y="2085975"/>
          <a:ext cx="8391525" cy="2686050"/>
        </p:xfrm>
        <a:graphic>
          <a:graphicData uri="http://schemas.openxmlformats.org/presentationml/2006/ole">
            <p:oleObj spid="_x0000_s278532" name="Worksheet" r:id="rId4" imgW="8391419" imgH="2685891" progId="Excel.Sheet.12">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1C5DF2-81EA-4070-A93D-7358468AC60C}" type="slidenum">
              <a:rPr lang="en-US" smtClean="0"/>
              <a:pPr/>
              <a:t>50</a:t>
            </a:fld>
            <a:endParaRPr lang="en-US" dirty="0"/>
          </a:p>
        </p:txBody>
      </p:sp>
      <p:graphicFrame>
        <p:nvGraphicFramePr>
          <p:cNvPr id="185351" name="Object 7"/>
          <p:cNvGraphicFramePr>
            <a:graphicFrameLocks noChangeAspect="1"/>
          </p:cNvGraphicFramePr>
          <p:nvPr/>
        </p:nvGraphicFramePr>
        <p:xfrm>
          <a:off x="1981200" y="145610"/>
          <a:ext cx="5176242" cy="6559990"/>
        </p:xfrm>
        <a:graphic>
          <a:graphicData uri="http://schemas.openxmlformats.org/presentationml/2006/ole">
            <p:oleObj spid="_x0000_s185351" name="Worksheet" r:id="rId3" imgW="5695897" imgH="7219791" progId="Excel.Sheet.12">
              <p:embed/>
            </p:oleObj>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1C5DF2-81EA-4070-A93D-7358468AC60C}" type="slidenum">
              <a:rPr lang="en-US" smtClean="0"/>
              <a:pPr/>
              <a:t>51</a:t>
            </a:fld>
            <a:endParaRPr lang="en-US" dirty="0"/>
          </a:p>
        </p:txBody>
      </p:sp>
      <p:pic>
        <p:nvPicPr>
          <p:cNvPr id="313346" name="Picture 2"/>
          <p:cNvPicPr>
            <a:picLocks noChangeAspect="1" noChangeArrowheads="1"/>
          </p:cNvPicPr>
          <p:nvPr/>
        </p:nvPicPr>
        <p:blipFill>
          <a:blip r:embed="rId2" cstate="print"/>
          <a:srcRect/>
          <a:stretch>
            <a:fillRect/>
          </a:stretch>
        </p:blipFill>
        <p:spPr bwMode="auto">
          <a:xfrm>
            <a:off x="1676400" y="152400"/>
            <a:ext cx="5916813" cy="65992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1C5DF2-81EA-4070-A93D-7358468AC60C}" type="slidenum">
              <a:rPr lang="en-US" smtClean="0"/>
              <a:pPr/>
              <a:t>52</a:t>
            </a:fld>
            <a:endParaRPr lang="en-US" dirty="0"/>
          </a:p>
        </p:txBody>
      </p:sp>
      <p:graphicFrame>
        <p:nvGraphicFramePr>
          <p:cNvPr id="187398" name="Object 6"/>
          <p:cNvGraphicFramePr>
            <a:graphicFrameLocks noChangeAspect="1"/>
          </p:cNvGraphicFramePr>
          <p:nvPr/>
        </p:nvGraphicFramePr>
        <p:xfrm>
          <a:off x="1905000" y="133039"/>
          <a:ext cx="5105400" cy="6713993"/>
        </p:xfrm>
        <a:graphic>
          <a:graphicData uri="http://schemas.openxmlformats.org/presentationml/2006/ole">
            <p:oleObj spid="_x0000_s187398" name="Worksheet" r:id="rId3" imgW="6124469" imgH="9801225" progId="Excel.Sheet.12">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1C5DF2-81EA-4070-A93D-7358468AC60C}" type="slidenum">
              <a:rPr lang="en-US" smtClean="0"/>
              <a:pPr/>
              <a:t>53</a:t>
            </a:fld>
            <a:endParaRPr lang="en-US" dirty="0"/>
          </a:p>
        </p:txBody>
      </p:sp>
      <p:pic>
        <p:nvPicPr>
          <p:cNvPr id="314369" name="Picture 1"/>
          <p:cNvPicPr>
            <a:picLocks noChangeAspect="1" noChangeArrowheads="1"/>
          </p:cNvPicPr>
          <p:nvPr/>
        </p:nvPicPr>
        <p:blipFill>
          <a:blip r:embed="rId2" cstate="print"/>
          <a:srcRect/>
          <a:stretch>
            <a:fillRect/>
          </a:stretch>
        </p:blipFill>
        <p:spPr bwMode="auto">
          <a:xfrm>
            <a:off x="2133600" y="228600"/>
            <a:ext cx="5071469" cy="662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1C5DF2-81EA-4070-A93D-7358468AC60C}" type="slidenum">
              <a:rPr lang="en-US" smtClean="0"/>
              <a:pPr/>
              <a:t>54</a:t>
            </a:fld>
            <a:endParaRPr lang="en-US" dirty="0"/>
          </a:p>
        </p:txBody>
      </p:sp>
      <p:graphicFrame>
        <p:nvGraphicFramePr>
          <p:cNvPr id="189448" name="Object 8"/>
          <p:cNvGraphicFramePr>
            <a:graphicFrameLocks noChangeAspect="1"/>
          </p:cNvGraphicFramePr>
          <p:nvPr/>
        </p:nvGraphicFramePr>
        <p:xfrm>
          <a:off x="2209800" y="109285"/>
          <a:ext cx="4724400" cy="6641661"/>
        </p:xfrm>
        <a:graphic>
          <a:graphicData uri="http://schemas.openxmlformats.org/presentationml/2006/ole">
            <p:oleObj spid="_x0000_s189448" name="Worksheet" r:id="rId3" imgW="6143731" imgH="8639228" progId="Excel.Sheet.12">
              <p:embed/>
            </p:oleObj>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1C5DF2-81EA-4070-A93D-7358468AC60C}" type="slidenum">
              <a:rPr lang="en-US" smtClean="0"/>
              <a:pPr/>
              <a:t>55</a:t>
            </a:fld>
            <a:endParaRPr lang="en-US" dirty="0"/>
          </a:p>
        </p:txBody>
      </p:sp>
      <p:pic>
        <p:nvPicPr>
          <p:cNvPr id="318465" name="Picture 1"/>
          <p:cNvPicPr>
            <a:picLocks noChangeAspect="1" noChangeArrowheads="1"/>
          </p:cNvPicPr>
          <p:nvPr/>
        </p:nvPicPr>
        <p:blipFill>
          <a:blip r:embed="rId2" cstate="print"/>
          <a:srcRect/>
          <a:stretch>
            <a:fillRect/>
          </a:stretch>
        </p:blipFill>
        <p:spPr bwMode="auto">
          <a:xfrm>
            <a:off x="1600200" y="213221"/>
            <a:ext cx="6030913" cy="649237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11C5DF2-81EA-4070-A93D-7358468AC60C}" type="slidenum">
              <a:rPr lang="en-US" smtClean="0"/>
              <a:pPr/>
              <a:t>56</a:t>
            </a:fld>
            <a:endParaRPr lang="en-US" dirty="0"/>
          </a:p>
        </p:txBody>
      </p:sp>
      <p:pic>
        <p:nvPicPr>
          <p:cNvPr id="317442" name="Picture 2"/>
          <p:cNvPicPr>
            <a:picLocks noChangeAspect="1" noChangeArrowheads="1"/>
          </p:cNvPicPr>
          <p:nvPr/>
        </p:nvPicPr>
        <p:blipFill>
          <a:blip r:embed="rId2" cstate="print"/>
          <a:srcRect/>
          <a:stretch>
            <a:fillRect/>
          </a:stretch>
        </p:blipFill>
        <p:spPr bwMode="auto">
          <a:xfrm>
            <a:off x="3810000" y="3048000"/>
            <a:ext cx="5172987" cy="3684588"/>
          </a:xfrm>
          <a:prstGeom prst="rect">
            <a:avLst/>
          </a:prstGeom>
          <a:noFill/>
          <a:ln w="9525">
            <a:noFill/>
            <a:miter lim="800000"/>
            <a:headEnd/>
            <a:tailEnd/>
          </a:ln>
          <a:effectLst/>
        </p:spPr>
      </p:pic>
      <p:pic>
        <p:nvPicPr>
          <p:cNvPr id="317441" name="Picture 1"/>
          <p:cNvPicPr>
            <a:picLocks noChangeAspect="1" noChangeArrowheads="1"/>
          </p:cNvPicPr>
          <p:nvPr/>
        </p:nvPicPr>
        <p:blipFill>
          <a:blip r:embed="rId3" cstate="print"/>
          <a:srcRect/>
          <a:stretch>
            <a:fillRect/>
          </a:stretch>
        </p:blipFill>
        <p:spPr bwMode="auto">
          <a:xfrm>
            <a:off x="152400" y="152400"/>
            <a:ext cx="4803940" cy="42529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1C5DF2-81EA-4070-A93D-7358468AC60C}" type="slidenum">
              <a:rPr lang="en-US" smtClean="0"/>
              <a:pPr/>
              <a:t>57</a:t>
            </a:fld>
            <a:endParaRPr lang="en-US" dirty="0"/>
          </a:p>
        </p:txBody>
      </p:sp>
      <p:pic>
        <p:nvPicPr>
          <p:cNvPr id="316417" name="Picture 1"/>
          <p:cNvPicPr>
            <a:picLocks noChangeAspect="1" noChangeArrowheads="1"/>
          </p:cNvPicPr>
          <p:nvPr/>
        </p:nvPicPr>
        <p:blipFill>
          <a:blip r:embed="rId2" cstate="print"/>
          <a:srcRect/>
          <a:stretch>
            <a:fillRect/>
          </a:stretch>
        </p:blipFill>
        <p:spPr bwMode="auto">
          <a:xfrm>
            <a:off x="1831975" y="395288"/>
            <a:ext cx="5711825" cy="632421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12637</TotalTime>
  <Words>2705</Words>
  <Application>Microsoft Office PowerPoint</Application>
  <PresentationFormat>On-screen Show (4:3)</PresentationFormat>
  <Paragraphs>424</Paragraphs>
  <Slides>57</Slides>
  <Notes>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57</vt:i4>
      </vt:variant>
    </vt:vector>
  </HeadingPairs>
  <TitlesOfParts>
    <vt:vector size="60" baseType="lpstr">
      <vt:lpstr>Technic</vt:lpstr>
      <vt:lpstr>Worksheet</vt:lpstr>
      <vt:lpstr>Microsoft Office Excel Worksheet</vt:lpstr>
      <vt:lpstr>Slide 1</vt:lpstr>
      <vt:lpstr>Slide 2</vt:lpstr>
      <vt:lpstr>Slide 3</vt:lpstr>
      <vt:lpstr>We recommend a balance within those three key areas by:  </vt:lpstr>
      <vt:lpstr>Recommended balance of three key areas continued: </vt:lpstr>
      <vt:lpstr>Recommended balance of three key areas continued:</vt:lpstr>
      <vt:lpstr>Slide 7</vt:lpstr>
      <vt:lpstr>Slide 8</vt:lpstr>
      <vt:lpstr>Budget Highlights - FY 2012/13 Balanced Budget: </vt:lpstr>
      <vt:lpstr> Annual Property Tax Impact: Levy Reduced $0.10 to $12.50</vt:lpstr>
      <vt:lpstr>Slide 11</vt:lpstr>
      <vt:lpstr>Slide 12</vt:lpstr>
      <vt:lpstr>Union Settlements </vt:lpstr>
      <vt:lpstr>FY 2012/13 Budget Highlights: 3)  Projects Major Revenues to remain Stable </vt:lpstr>
      <vt:lpstr>Building Permit History</vt:lpstr>
      <vt:lpstr>FY 2012/13 Budget Proposes: 4)  All Major Fund Balances to remain stable </vt:lpstr>
      <vt:lpstr>FY 2012/13 Budget Highlights:</vt:lpstr>
      <vt:lpstr>FY 2012/13 Budget Highlights:</vt:lpstr>
      <vt:lpstr> FY 2012/13 Budget Highlights:  7) Gaming Revenue - $1.670 million </vt:lpstr>
      <vt:lpstr>8) Community Improvement Program  2012  Construction Season: $15.2 million  </vt:lpstr>
      <vt:lpstr>Community Improvement Program 2012  Construction Season: $15.2 million  </vt:lpstr>
      <vt:lpstr>Slide 22</vt:lpstr>
      <vt:lpstr>Capital Equipment</vt:lpstr>
      <vt:lpstr>FY 2012/13 Budget Highlights: 9) User Fees - </vt:lpstr>
      <vt:lpstr>Proposed Solid Waste Fee Increase 3% </vt:lpstr>
      <vt:lpstr>Slide 26</vt:lpstr>
      <vt:lpstr>$7.77 million Storm Water Projects thru FY 16/17:</vt:lpstr>
      <vt:lpstr>Slide 28</vt:lpstr>
      <vt:lpstr>$8.295 million Sewer Utility Projects thru FY 16/17:</vt:lpstr>
      <vt:lpstr> Annual Impact of Taxes &amp; Fee Changes in  FY 12/13 Budget: </vt:lpstr>
      <vt:lpstr>Slide 31</vt:lpstr>
      <vt:lpstr>We are pleased to report…</vt:lpstr>
      <vt:lpstr>Budget Issues for Saturday  Discussion</vt:lpstr>
      <vt:lpstr>Budget Issues for Discussion</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City of Bettendorf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CarolB</dc:creator>
  <cp:lastModifiedBy>jasons</cp:lastModifiedBy>
  <cp:revision>1109</cp:revision>
  <cp:lastPrinted>2006-03-02T20:16:18Z</cp:lastPrinted>
  <dcterms:created xsi:type="dcterms:W3CDTF">2004-02-05T00:51:30Z</dcterms:created>
  <dcterms:modified xsi:type="dcterms:W3CDTF">2012-02-07T17:29:30Z</dcterms:modified>
</cp:coreProperties>
</file>