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Default Extension="xlsx" ContentType="application/vnd.openxmlformats-officedocument.spreadsheetml.sheet"/>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39"/>
  </p:notesMasterIdLst>
  <p:handoutMasterIdLst>
    <p:handoutMasterId r:id="rId40"/>
  </p:handoutMasterIdLst>
  <p:sldIdLst>
    <p:sldId id="265" r:id="rId2"/>
    <p:sldId id="451" r:id="rId3"/>
    <p:sldId id="449" r:id="rId4"/>
    <p:sldId id="465" r:id="rId5"/>
    <p:sldId id="466" r:id="rId6"/>
    <p:sldId id="460" r:id="rId7"/>
    <p:sldId id="459" r:id="rId8"/>
    <p:sldId id="462" r:id="rId9"/>
    <p:sldId id="453" r:id="rId10"/>
    <p:sldId id="452" r:id="rId11"/>
    <p:sldId id="399" r:id="rId12"/>
    <p:sldId id="446" r:id="rId13"/>
    <p:sldId id="454" r:id="rId14"/>
    <p:sldId id="389" r:id="rId15"/>
    <p:sldId id="467" r:id="rId16"/>
    <p:sldId id="420" r:id="rId17"/>
    <p:sldId id="414" r:id="rId18"/>
    <p:sldId id="415" r:id="rId19"/>
    <p:sldId id="411" r:id="rId20"/>
    <p:sldId id="423" r:id="rId21"/>
    <p:sldId id="397" r:id="rId22"/>
    <p:sldId id="401" r:id="rId23"/>
    <p:sldId id="469" r:id="rId24"/>
    <p:sldId id="403" r:id="rId25"/>
    <p:sldId id="425" r:id="rId26"/>
    <p:sldId id="408" r:id="rId27"/>
    <p:sldId id="396" r:id="rId28"/>
    <p:sldId id="426" r:id="rId29"/>
    <p:sldId id="455" r:id="rId30"/>
    <p:sldId id="470" r:id="rId31"/>
    <p:sldId id="456" r:id="rId32"/>
    <p:sldId id="406" r:id="rId33"/>
    <p:sldId id="457" r:id="rId34"/>
    <p:sldId id="458" r:id="rId35"/>
    <p:sldId id="463" r:id="rId36"/>
    <p:sldId id="388" r:id="rId37"/>
    <p:sldId id="419" r:id="rId38"/>
  </p:sldIdLst>
  <p:sldSz cx="9144000" cy="6858000" type="screen4x3"/>
  <p:notesSz cx="9296400" cy="7010400"/>
  <p:defaultTextStyle>
    <a:defPPr>
      <a:defRPr lang="en-US"/>
    </a:defPPr>
    <a:lvl1pPr algn="l" rtl="0" fontAlgn="base">
      <a:spcBef>
        <a:spcPct val="0"/>
      </a:spcBef>
      <a:spcAft>
        <a:spcPct val="0"/>
      </a:spcAft>
      <a:defRPr sz="2000" kern="1200">
        <a:solidFill>
          <a:srgbClr val="FFFFFF"/>
        </a:solidFill>
        <a:latin typeface="OrigGarmnd BT" pitchFamily="18" charset="0"/>
        <a:ea typeface="+mn-ea"/>
        <a:cs typeface="+mn-cs"/>
      </a:defRPr>
    </a:lvl1pPr>
    <a:lvl2pPr marL="457200" algn="l" rtl="0" fontAlgn="base">
      <a:spcBef>
        <a:spcPct val="0"/>
      </a:spcBef>
      <a:spcAft>
        <a:spcPct val="0"/>
      </a:spcAft>
      <a:defRPr sz="2000" kern="1200">
        <a:solidFill>
          <a:srgbClr val="FFFFFF"/>
        </a:solidFill>
        <a:latin typeface="OrigGarmnd BT" pitchFamily="18" charset="0"/>
        <a:ea typeface="+mn-ea"/>
        <a:cs typeface="+mn-cs"/>
      </a:defRPr>
    </a:lvl2pPr>
    <a:lvl3pPr marL="914400" algn="l" rtl="0" fontAlgn="base">
      <a:spcBef>
        <a:spcPct val="0"/>
      </a:spcBef>
      <a:spcAft>
        <a:spcPct val="0"/>
      </a:spcAft>
      <a:defRPr sz="2000" kern="1200">
        <a:solidFill>
          <a:srgbClr val="FFFFFF"/>
        </a:solidFill>
        <a:latin typeface="OrigGarmnd BT" pitchFamily="18" charset="0"/>
        <a:ea typeface="+mn-ea"/>
        <a:cs typeface="+mn-cs"/>
      </a:defRPr>
    </a:lvl3pPr>
    <a:lvl4pPr marL="1371600" algn="l" rtl="0" fontAlgn="base">
      <a:spcBef>
        <a:spcPct val="0"/>
      </a:spcBef>
      <a:spcAft>
        <a:spcPct val="0"/>
      </a:spcAft>
      <a:defRPr sz="2000" kern="1200">
        <a:solidFill>
          <a:srgbClr val="FFFFFF"/>
        </a:solidFill>
        <a:latin typeface="OrigGarmnd BT" pitchFamily="18" charset="0"/>
        <a:ea typeface="+mn-ea"/>
        <a:cs typeface="+mn-cs"/>
      </a:defRPr>
    </a:lvl4pPr>
    <a:lvl5pPr marL="1828800" algn="l" rtl="0" fontAlgn="base">
      <a:spcBef>
        <a:spcPct val="0"/>
      </a:spcBef>
      <a:spcAft>
        <a:spcPct val="0"/>
      </a:spcAft>
      <a:defRPr sz="2000" kern="1200">
        <a:solidFill>
          <a:srgbClr val="FFFFFF"/>
        </a:solidFill>
        <a:latin typeface="OrigGarmnd BT" pitchFamily="18" charset="0"/>
        <a:ea typeface="+mn-ea"/>
        <a:cs typeface="+mn-cs"/>
      </a:defRPr>
    </a:lvl5pPr>
    <a:lvl6pPr marL="2286000" algn="l" defTabSz="914400" rtl="0" eaLnBrk="1" latinLnBrk="0" hangingPunct="1">
      <a:defRPr sz="2000" kern="1200">
        <a:solidFill>
          <a:srgbClr val="FFFFFF"/>
        </a:solidFill>
        <a:latin typeface="OrigGarmnd BT" pitchFamily="18" charset="0"/>
        <a:ea typeface="+mn-ea"/>
        <a:cs typeface="+mn-cs"/>
      </a:defRPr>
    </a:lvl6pPr>
    <a:lvl7pPr marL="2743200" algn="l" defTabSz="914400" rtl="0" eaLnBrk="1" latinLnBrk="0" hangingPunct="1">
      <a:defRPr sz="2000" kern="1200">
        <a:solidFill>
          <a:srgbClr val="FFFFFF"/>
        </a:solidFill>
        <a:latin typeface="OrigGarmnd BT" pitchFamily="18" charset="0"/>
        <a:ea typeface="+mn-ea"/>
        <a:cs typeface="+mn-cs"/>
      </a:defRPr>
    </a:lvl7pPr>
    <a:lvl8pPr marL="3200400" algn="l" defTabSz="914400" rtl="0" eaLnBrk="1" latinLnBrk="0" hangingPunct="1">
      <a:defRPr sz="2000" kern="1200">
        <a:solidFill>
          <a:srgbClr val="FFFFFF"/>
        </a:solidFill>
        <a:latin typeface="OrigGarmnd BT" pitchFamily="18" charset="0"/>
        <a:ea typeface="+mn-ea"/>
        <a:cs typeface="+mn-cs"/>
      </a:defRPr>
    </a:lvl8pPr>
    <a:lvl9pPr marL="3657600" algn="l" defTabSz="914400" rtl="0" eaLnBrk="1" latinLnBrk="0" hangingPunct="1">
      <a:defRPr sz="2000" kern="1200">
        <a:solidFill>
          <a:srgbClr val="FFFFFF"/>
        </a:solidFill>
        <a:latin typeface="OrigGarmnd BT"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FFFF"/>
    <a:srgbClr val="FF9933"/>
    <a:srgbClr val="000000"/>
    <a:srgbClr val="FFFF00"/>
    <a:srgbClr val="FF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99" autoAdjust="0"/>
    <p:restoredTop sz="97289" autoAdjust="0"/>
  </p:normalViewPr>
  <p:slideViewPr>
    <p:cSldViewPr>
      <p:cViewPr varScale="1">
        <p:scale>
          <a:sx n="113" d="100"/>
          <a:sy n="113" d="100"/>
        </p:scale>
        <p:origin x="-196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90"/>
    </p:cViewPr>
  </p:sorterViewPr>
  <p:notesViewPr>
    <p:cSldViewPr>
      <p:cViewPr varScale="1">
        <p:scale>
          <a:sx n="110" d="100"/>
          <a:sy n="110" d="100"/>
        </p:scale>
        <p:origin x="-624" y="-90"/>
      </p:cViewPr>
      <p:guideLst>
        <p:guide orient="horz" pos="2209"/>
        <p:guide pos="292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fileserver1\common\Finance\Budget%2013-14\Charts\Newsletter%20charts%20fy%2014%20FOR%20PRESENTAT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common\Finance\Budget%2013-14\Charts\Newsletter%20charts%20fy%2014%20FOR%20PRESENT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view3D>
      <c:rotX val="45"/>
      <c:rotY val="40"/>
      <c:perspective val="0"/>
    </c:view3D>
    <c:plotArea>
      <c:layout>
        <c:manualLayout>
          <c:layoutTarget val="inner"/>
          <c:xMode val="edge"/>
          <c:yMode val="edge"/>
          <c:x val="9.6471427913616098E-2"/>
          <c:y val="7.8366066310676927E-2"/>
          <c:w val="0.81055002993046776"/>
          <c:h val="0.92163393368932489"/>
        </c:manualLayout>
      </c:layout>
      <c:pie3DChart>
        <c:varyColors val="1"/>
        <c:ser>
          <c:idx val="0"/>
          <c:order val="0"/>
          <c:dLbls>
            <c:dLbl>
              <c:idx val="0"/>
              <c:layout/>
              <c:tx>
                <c:rich>
                  <a:bodyPr/>
                  <a:lstStyle/>
                  <a:p>
                    <a:pPr>
                      <a:defRPr sz="1050" b="0" i="0" u="none" strike="noStrike" baseline="0">
                        <a:solidFill>
                          <a:schemeClr val="bg1"/>
                        </a:solidFill>
                        <a:latin typeface="Calibri"/>
                        <a:ea typeface="Calibri"/>
                        <a:cs typeface="Calibri"/>
                      </a:defRPr>
                    </a:pPr>
                    <a:r>
                      <a:rPr lang="en-US" sz="1050">
                        <a:solidFill>
                          <a:schemeClr val="bg1"/>
                        </a:solidFill>
                      </a:rPr>
                      <a:t>P</a:t>
                    </a:r>
                    <a:r>
                      <a:rPr lang="en-US">
                        <a:solidFill>
                          <a:schemeClr val="bg1"/>
                        </a:solidFill>
                      </a:rPr>
                      <a:t>roperty taxes
31%</a:t>
                    </a:r>
                  </a:p>
                </c:rich>
              </c:tx>
              <c:numFmt formatCode="0.00%" sourceLinked="0"/>
              <c:spPr/>
              <c:dLblPos val="bestFit"/>
            </c:dLbl>
            <c:dLbl>
              <c:idx val="2"/>
              <c:numFmt formatCode="0.00%" sourceLinked="0"/>
              <c:spPr/>
              <c:txPr>
                <a:bodyPr/>
                <a:lstStyle/>
                <a:p>
                  <a:pPr>
                    <a:defRPr sz="1050" b="0" i="0" u="none" strike="noStrike" baseline="0">
                      <a:solidFill>
                        <a:schemeClr val="bg1"/>
                      </a:solidFill>
                      <a:latin typeface="Calibri"/>
                      <a:ea typeface="Calibri"/>
                      <a:cs typeface="Calibri"/>
                    </a:defRPr>
                  </a:pPr>
                  <a:endParaRPr lang="en-US"/>
                </a:p>
              </c:txPr>
            </c:dLbl>
            <c:dLbl>
              <c:idx val="5"/>
              <c:numFmt formatCode="0.00%" sourceLinked="0"/>
              <c:spPr/>
              <c:txPr>
                <a:bodyPr/>
                <a:lstStyle/>
                <a:p>
                  <a:pPr>
                    <a:defRPr sz="1050" b="0" i="0" u="none" strike="noStrike" baseline="0">
                      <a:solidFill>
                        <a:schemeClr val="bg1"/>
                      </a:solidFill>
                      <a:latin typeface="Calibri"/>
                      <a:ea typeface="Calibri"/>
                      <a:cs typeface="Calibri"/>
                    </a:defRPr>
                  </a:pPr>
                  <a:endParaRPr lang="en-US"/>
                </a:p>
              </c:txPr>
            </c:dLbl>
            <c:dLbl>
              <c:idx val="10"/>
              <c:layout>
                <c:manualLayout>
                  <c:x val="0.23161464565057238"/>
                  <c:y val="2.0833333333333415E-2"/>
                </c:manualLayout>
              </c:layout>
              <c:dLblPos val="bestFit"/>
              <c:showCatName val="1"/>
              <c:showPercent val="1"/>
            </c:dLbl>
            <c:numFmt formatCode="0.00%" sourceLinked="0"/>
            <c:txPr>
              <a:bodyPr/>
              <a:lstStyle/>
              <a:p>
                <a:pPr>
                  <a:defRPr sz="1050" b="0" i="0" u="none" strike="noStrike" baseline="0">
                    <a:solidFill>
                      <a:schemeClr val="tx1"/>
                    </a:solidFill>
                    <a:latin typeface="Calibri"/>
                    <a:ea typeface="Calibri"/>
                    <a:cs typeface="Calibri"/>
                  </a:defRPr>
                </a:pPr>
                <a:endParaRPr lang="en-US"/>
              </a:p>
            </c:txPr>
            <c:dLblPos val="bestFit"/>
            <c:showCatName val="1"/>
            <c:showPercent val="1"/>
            <c:showLeaderLines val="1"/>
          </c:dLbls>
          <c:cat>
            <c:strRef>
              <c:f>' where $ goes'!$A$42:$A$52</c:f>
              <c:strCache>
                <c:ptCount val="11"/>
                <c:pt idx="0">
                  <c:v>Property taxes</c:v>
                </c:pt>
                <c:pt idx="1">
                  <c:v>TIF revenues</c:v>
                </c:pt>
                <c:pt idx="2">
                  <c:v>Other city taxes</c:v>
                </c:pt>
                <c:pt idx="3">
                  <c:v>Licenses &amp; permits</c:v>
                </c:pt>
                <c:pt idx="4">
                  <c:v>Use of money</c:v>
                </c:pt>
                <c:pt idx="5">
                  <c:v>Intergovernmental</c:v>
                </c:pt>
                <c:pt idx="6">
                  <c:v>Charges for services</c:v>
                </c:pt>
                <c:pt idx="7">
                  <c:v>Special assessments</c:v>
                </c:pt>
                <c:pt idx="8">
                  <c:v>Miscellaneous</c:v>
                </c:pt>
                <c:pt idx="9">
                  <c:v>Bond proceeds</c:v>
                </c:pt>
                <c:pt idx="10">
                  <c:v>Other financing sources</c:v>
                </c:pt>
              </c:strCache>
            </c:strRef>
          </c:cat>
          <c:val>
            <c:numRef>
              <c:f>' where $ goes'!$C$42:$C$52</c:f>
              <c:numCache>
                <c:formatCode>_("$"* #,##0_);_("$"* \(#,##0\);_("$"* "-"??_);_(@_)</c:formatCode>
                <c:ptCount val="11"/>
                <c:pt idx="0">
                  <c:v>22997618</c:v>
                </c:pt>
                <c:pt idx="1">
                  <c:v>2078304</c:v>
                </c:pt>
                <c:pt idx="2">
                  <c:v>8370792</c:v>
                </c:pt>
                <c:pt idx="3">
                  <c:v>684310</c:v>
                </c:pt>
                <c:pt idx="4">
                  <c:v>520419</c:v>
                </c:pt>
                <c:pt idx="5">
                  <c:v>5478289</c:v>
                </c:pt>
                <c:pt idx="6">
                  <c:v>11554224</c:v>
                </c:pt>
                <c:pt idx="7">
                  <c:v>18167</c:v>
                </c:pt>
                <c:pt idx="8">
                  <c:v>1970928</c:v>
                </c:pt>
                <c:pt idx="9">
                  <c:v>10520000</c:v>
                </c:pt>
                <c:pt idx="10">
                  <c:v>731000</c:v>
                </c:pt>
              </c:numCache>
            </c:numRef>
          </c:val>
        </c:ser>
        <c:dLbls>
          <c:showCatName val="1"/>
          <c:showPercent val="1"/>
        </c:dLbls>
      </c:pie3DChart>
      <c:spPr>
        <a:noFill/>
        <a:ln w="25400">
          <a:noFill/>
        </a:ln>
      </c:spPr>
    </c:plotArea>
    <c:plotVisOnly val="1"/>
    <c:dispBlanksAs val="zero"/>
  </c:chart>
  <c:spPr>
    <a:ln>
      <a:noFill/>
    </a:ln>
  </c:spPr>
  <c:txPr>
    <a:bodyPr/>
    <a:lstStyle/>
    <a:p>
      <a:pPr>
        <a:defRPr sz="1000" b="0" i="0" u="none" strike="noStrike" baseline="0">
          <a:solidFill>
            <a:srgbClr val="000000"/>
          </a:solidFill>
          <a:latin typeface="Calibri"/>
          <a:ea typeface="Calibri"/>
          <a:cs typeface="Calibri"/>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view3D>
      <c:rotX val="45"/>
      <c:rotY val="180"/>
      <c:perspective val="0"/>
    </c:view3D>
    <c:plotArea>
      <c:layout>
        <c:manualLayout>
          <c:layoutTarget val="inner"/>
          <c:xMode val="edge"/>
          <c:yMode val="edge"/>
          <c:x val="0.13102336314002674"/>
          <c:y val="8.1917870502407716E-2"/>
          <c:w val="0.76357227233155811"/>
          <c:h val="0.83456079801048488"/>
        </c:manualLayout>
      </c:layout>
      <c:pie3DChart>
        <c:varyColors val="1"/>
        <c:ser>
          <c:idx val="0"/>
          <c:order val="0"/>
          <c:dLbls>
            <c:dLbl>
              <c:idx val="0"/>
              <c:numFmt formatCode="0.00%" sourceLinked="0"/>
              <c:spPr/>
              <c:txPr>
                <a:bodyPr/>
                <a:lstStyle/>
                <a:p>
                  <a:pPr>
                    <a:defRPr sz="1050" b="0" i="0" u="none" strike="noStrike" baseline="0">
                      <a:solidFill>
                        <a:schemeClr val="bg1"/>
                      </a:solidFill>
                      <a:latin typeface="Calibri"/>
                      <a:ea typeface="Calibri"/>
                      <a:cs typeface="Calibri"/>
                    </a:defRPr>
                  </a:pPr>
                  <a:endParaRPr lang="en-US"/>
                </a:p>
              </c:txPr>
            </c:dLbl>
            <c:dLbl>
              <c:idx val="2"/>
              <c:numFmt formatCode="0.00%" sourceLinked="0"/>
              <c:spPr/>
              <c:txPr>
                <a:bodyPr/>
                <a:lstStyle/>
                <a:p>
                  <a:pPr>
                    <a:defRPr sz="1050" b="0" i="0" u="none" strike="noStrike" baseline="0">
                      <a:solidFill>
                        <a:schemeClr val="bg1"/>
                      </a:solidFill>
                      <a:latin typeface="Calibri"/>
                      <a:ea typeface="Calibri"/>
                      <a:cs typeface="Calibri"/>
                    </a:defRPr>
                  </a:pPr>
                  <a:endParaRPr lang="en-US"/>
                </a:p>
              </c:txPr>
            </c:dLbl>
            <c:dLbl>
              <c:idx val="7"/>
              <c:layout/>
              <c:tx>
                <c:rich>
                  <a:bodyPr/>
                  <a:lstStyle/>
                  <a:p>
                    <a:r>
                      <a:rPr lang="en-US" sz="1050">
                        <a:solidFill>
                          <a:schemeClr val="tx1"/>
                        </a:solidFill>
                      </a:rPr>
                      <a:t>B</a:t>
                    </a:r>
                    <a:r>
                      <a:rPr lang="en-US">
                        <a:solidFill>
                          <a:schemeClr val="tx1"/>
                        </a:solidFill>
                      </a:rPr>
                      <a:t>usiness Type
32.82%</a:t>
                    </a:r>
                  </a:p>
                </c:rich>
              </c:tx>
            </c:dLbl>
            <c:numFmt formatCode="0.00%" sourceLinked="0"/>
            <c:txPr>
              <a:bodyPr/>
              <a:lstStyle/>
              <a:p>
                <a:pPr>
                  <a:defRPr sz="1050" b="0" i="0" u="none" strike="noStrike" baseline="0">
                    <a:solidFill>
                      <a:schemeClr val="tx1"/>
                    </a:solidFill>
                    <a:latin typeface="Calibri"/>
                    <a:ea typeface="Calibri"/>
                    <a:cs typeface="Calibri"/>
                  </a:defRPr>
                </a:pPr>
                <a:endParaRPr lang="en-US"/>
              </a:p>
            </c:txPr>
            <c:showCatName val="1"/>
            <c:showPercent val="1"/>
            <c:showLeaderLines val="1"/>
          </c:dLbls>
          <c:cat>
            <c:strRef>
              <c:f>' where $ goes'!$A$4:$A$11</c:f>
              <c:strCache>
                <c:ptCount val="8"/>
                <c:pt idx="0">
                  <c:v>Public Safety</c:v>
                </c:pt>
                <c:pt idx="1">
                  <c:v>Public Works</c:v>
                </c:pt>
                <c:pt idx="2">
                  <c:v>Debt Service</c:v>
                </c:pt>
                <c:pt idx="3">
                  <c:v>Culture &amp; Recreation</c:v>
                </c:pt>
                <c:pt idx="4">
                  <c:v>Community &amp; Economic Development</c:v>
                </c:pt>
                <c:pt idx="5">
                  <c:v>General Government</c:v>
                </c:pt>
                <c:pt idx="6">
                  <c:v>Capital Projects</c:v>
                </c:pt>
                <c:pt idx="7">
                  <c:v>Business Type/Enterprises</c:v>
                </c:pt>
              </c:strCache>
            </c:strRef>
          </c:cat>
          <c:val>
            <c:numRef>
              <c:f>' where $ goes'!$C$4:$C$11</c:f>
              <c:numCache>
                <c:formatCode>_(* #,##0_);_(* \(#,##0\);_(* "-"??_);_(@_)</c:formatCode>
                <c:ptCount val="8"/>
                <c:pt idx="0">
                  <c:v>10768394</c:v>
                </c:pt>
                <c:pt idx="1">
                  <c:v>3271250</c:v>
                </c:pt>
                <c:pt idx="2">
                  <c:v>12619977</c:v>
                </c:pt>
                <c:pt idx="3">
                  <c:v>4424778</c:v>
                </c:pt>
                <c:pt idx="4">
                  <c:v>1829431</c:v>
                </c:pt>
                <c:pt idx="5">
                  <c:v>3787301</c:v>
                </c:pt>
                <c:pt idx="6">
                  <c:v>16678742</c:v>
                </c:pt>
                <c:pt idx="7">
                  <c:v>17982506</c:v>
                </c:pt>
              </c:numCache>
            </c:numRef>
          </c:val>
        </c:ser>
        <c:dLbls>
          <c:showCatName val="1"/>
          <c:showPercent val="1"/>
        </c:dLbls>
      </c:pie3DChart>
      <c:spPr>
        <a:noFill/>
        <a:ln w="25400">
          <a:noFill/>
        </a:ln>
      </c:spPr>
    </c:plotArea>
    <c:plotVisOnly val="1"/>
    <c:dispBlanksAs val="zero"/>
  </c:chart>
  <c:spPr>
    <a:ln>
      <a:noFill/>
    </a:ln>
  </c:spPr>
  <c:txPr>
    <a:bodyPr/>
    <a:lstStyle/>
    <a:p>
      <a:pPr>
        <a:defRPr sz="1000" b="0" i="0" u="none" strike="noStrike" baseline="0">
          <a:solidFill>
            <a:srgbClr val="000000"/>
          </a:solidFill>
          <a:latin typeface="Calibri"/>
          <a:ea typeface="Calibri"/>
          <a:cs typeface="Calibri"/>
        </a:defRPr>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282" cy="350760"/>
          </a:xfrm>
          <a:prstGeom prst="rect">
            <a:avLst/>
          </a:prstGeom>
        </p:spPr>
        <p:txBody>
          <a:bodyPr vert="horz" lIns="91427" tIns="45713" rIns="91427" bIns="45713" rtlCol="0"/>
          <a:lstStyle>
            <a:lvl1pPr algn="l">
              <a:defRPr sz="1200"/>
            </a:lvl1pPr>
          </a:lstStyle>
          <a:p>
            <a:endParaRPr lang="en-US" dirty="0"/>
          </a:p>
        </p:txBody>
      </p:sp>
      <p:sp>
        <p:nvSpPr>
          <p:cNvPr id="3" name="Date Placeholder 2"/>
          <p:cNvSpPr>
            <a:spLocks noGrp="1"/>
          </p:cNvSpPr>
          <p:nvPr>
            <p:ph type="dt" sz="quarter" idx="1"/>
          </p:nvPr>
        </p:nvSpPr>
        <p:spPr>
          <a:xfrm>
            <a:off x="5265014" y="0"/>
            <a:ext cx="4029282" cy="350760"/>
          </a:xfrm>
          <a:prstGeom prst="rect">
            <a:avLst/>
          </a:prstGeom>
        </p:spPr>
        <p:txBody>
          <a:bodyPr vert="horz" lIns="91427" tIns="45713" rIns="91427" bIns="45713" rtlCol="0"/>
          <a:lstStyle>
            <a:lvl1pPr algn="r">
              <a:defRPr sz="1200"/>
            </a:lvl1pPr>
          </a:lstStyle>
          <a:p>
            <a:fld id="{2ABB2D40-37ED-499F-B6F5-68C7CAC1EA6B}" type="datetimeFigureOut">
              <a:rPr lang="en-US" smtClean="0"/>
              <a:pPr/>
              <a:t>2/12/2013</a:t>
            </a:fld>
            <a:endParaRPr lang="en-US" dirty="0"/>
          </a:p>
        </p:txBody>
      </p:sp>
      <p:sp>
        <p:nvSpPr>
          <p:cNvPr id="4" name="Footer Placeholder 3"/>
          <p:cNvSpPr>
            <a:spLocks noGrp="1"/>
          </p:cNvSpPr>
          <p:nvPr>
            <p:ph type="ftr" sz="quarter" idx="2"/>
          </p:nvPr>
        </p:nvSpPr>
        <p:spPr>
          <a:xfrm>
            <a:off x="1" y="6658443"/>
            <a:ext cx="4029282" cy="350760"/>
          </a:xfrm>
          <a:prstGeom prst="rect">
            <a:avLst/>
          </a:prstGeom>
        </p:spPr>
        <p:txBody>
          <a:bodyPr vert="horz" lIns="91427" tIns="45713" rIns="91427" bIns="45713"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014" y="6658443"/>
            <a:ext cx="4029282" cy="350760"/>
          </a:xfrm>
          <a:prstGeom prst="rect">
            <a:avLst/>
          </a:prstGeom>
        </p:spPr>
        <p:txBody>
          <a:bodyPr vert="horz" lIns="91427" tIns="45713" rIns="91427" bIns="45713" rtlCol="0" anchor="b"/>
          <a:lstStyle>
            <a:lvl1pPr algn="r">
              <a:defRPr sz="1200"/>
            </a:lvl1pPr>
          </a:lstStyle>
          <a:p>
            <a:fld id="{AE49F40D-8510-44CE-8079-D1176CFDE75F}"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3985074" cy="347168"/>
          </a:xfrm>
          <a:prstGeom prst="rect">
            <a:avLst/>
          </a:prstGeom>
          <a:noFill/>
          <a:ln w="9525">
            <a:noFill/>
            <a:miter lim="800000"/>
            <a:headEnd/>
            <a:tailEnd/>
          </a:ln>
          <a:effectLst/>
        </p:spPr>
        <p:txBody>
          <a:bodyPr vert="horz" wrap="square" lIns="92287" tIns="46143" rIns="92287" bIns="46143" numCol="1" anchor="t" anchorCtr="0" compatLnSpc="1">
            <a:prstTxWarp prst="textNoShape">
              <a:avLst/>
            </a:prstTxWarp>
          </a:bodyPr>
          <a:lstStyle>
            <a:lvl1pPr defTabSz="922203">
              <a:defRPr sz="1200">
                <a:solidFill>
                  <a:schemeClr val="tx1"/>
                </a:solidFill>
                <a:latin typeface="Times New Roman" pitchFamily="18" charset="0"/>
              </a:defRPr>
            </a:lvl1pPr>
          </a:lstStyle>
          <a:p>
            <a:endParaRPr lang="en-US" dirty="0"/>
          </a:p>
        </p:txBody>
      </p:sp>
      <p:sp>
        <p:nvSpPr>
          <p:cNvPr id="78851" name="Rectangle 3"/>
          <p:cNvSpPr>
            <a:spLocks noGrp="1" noChangeArrowheads="1"/>
          </p:cNvSpPr>
          <p:nvPr>
            <p:ph type="dt" idx="1"/>
          </p:nvPr>
        </p:nvSpPr>
        <p:spPr bwMode="auto">
          <a:xfrm>
            <a:off x="5311333" y="0"/>
            <a:ext cx="3985073" cy="347168"/>
          </a:xfrm>
          <a:prstGeom prst="rect">
            <a:avLst/>
          </a:prstGeom>
          <a:noFill/>
          <a:ln w="9525">
            <a:noFill/>
            <a:miter lim="800000"/>
            <a:headEnd/>
            <a:tailEnd/>
          </a:ln>
          <a:effectLst/>
        </p:spPr>
        <p:txBody>
          <a:bodyPr vert="horz" wrap="square" lIns="92287" tIns="46143" rIns="92287" bIns="46143" numCol="1" anchor="t" anchorCtr="0" compatLnSpc="1">
            <a:prstTxWarp prst="textNoShape">
              <a:avLst/>
            </a:prstTxWarp>
          </a:bodyPr>
          <a:lstStyle>
            <a:lvl1pPr algn="r" defTabSz="922203">
              <a:defRPr sz="1200">
                <a:solidFill>
                  <a:schemeClr val="tx1"/>
                </a:solidFill>
                <a:latin typeface="Times New Roman" pitchFamily="18" charset="0"/>
              </a:defRPr>
            </a:lvl1pPr>
          </a:lstStyle>
          <a:p>
            <a:endParaRPr lang="en-US" dirty="0"/>
          </a:p>
        </p:txBody>
      </p:sp>
      <p:sp>
        <p:nvSpPr>
          <p:cNvPr id="78852" name="Rectangle 4"/>
          <p:cNvSpPr>
            <a:spLocks noGrp="1" noRot="1" noChangeAspect="1" noChangeArrowheads="1" noTextEdit="1"/>
          </p:cNvSpPr>
          <p:nvPr>
            <p:ph type="sldImg" idx="2"/>
          </p:nvPr>
        </p:nvSpPr>
        <p:spPr bwMode="auto">
          <a:xfrm>
            <a:off x="2913063" y="522288"/>
            <a:ext cx="3471862" cy="2605087"/>
          </a:xfrm>
          <a:prstGeom prst="rect">
            <a:avLst/>
          </a:prstGeom>
          <a:noFill/>
          <a:ln w="9525">
            <a:solidFill>
              <a:srgbClr val="000000"/>
            </a:solidFill>
            <a:miter lim="800000"/>
            <a:headEnd/>
            <a:tailEnd/>
          </a:ln>
          <a:effectLst/>
        </p:spPr>
      </p:sp>
      <p:sp>
        <p:nvSpPr>
          <p:cNvPr id="78853" name="Rectangle 5"/>
          <p:cNvSpPr>
            <a:spLocks noGrp="1" noChangeArrowheads="1"/>
          </p:cNvSpPr>
          <p:nvPr>
            <p:ph type="body" sz="quarter" idx="3"/>
          </p:nvPr>
        </p:nvSpPr>
        <p:spPr bwMode="auto">
          <a:xfrm>
            <a:off x="1225206" y="3302888"/>
            <a:ext cx="6845990" cy="3185566"/>
          </a:xfrm>
          <a:prstGeom prst="rect">
            <a:avLst/>
          </a:prstGeom>
          <a:noFill/>
          <a:ln w="9525">
            <a:noFill/>
            <a:miter lim="800000"/>
            <a:headEnd/>
            <a:tailEnd/>
          </a:ln>
          <a:effectLst/>
        </p:spPr>
        <p:txBody>
          <a:bodyPr vert="horz" wrap="square" lIns="92287" tIns="46143" rIns="92287" bIns="4614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8854" name="Rectangle 6"/>
          <p:cNvSpPr>
            <a:spLocks noGrp="1" noChangeArrowheads="1"/>
          </p:cNvSpPr>
          <p:nvPr>
            <p:ph type="ftr" sz="quarter" idx="4"/>
          </p:nvPr>
        </p:nvSpPr>
        <p:spPr bwMode="auto">
          <a:xfrm>
            <a:off x="0" y="6663232"/>
            <a:ext cx="3985074" cy="347168"/>
          </a:xfrm>
          <a:prstGeom prst="rect">
            <a:avLst/>
          </a:prstGeom>
          <a:noFill/>
          <a:ln w="9525">
            <a:noFill/>
            <a:miter lim="800000"/>
            <a:headEnd/>
            <a:tailEnd/>
          </a:ln>
          <a:effectLst/>
        </p:spPr>
        <p:txBody>
          <a:bodyPr vert="horz" wrap="square" lIns="92287" tIns="46143" rIns="92287" bIns="46143" numCol="1" anchor="b" anchorCtr="0" compatLnSpc="1">
            <a:prstTxWarp prst="textNoShape">
              <a:avLst/>
            </a:prstTxWarp>
          </a:bodyPr>
          <a:lstStyle>
            <a:lvl1pPr defTabSz="922203">
              <a:defRPr sz="1200">
                <a:solidFill>
                  <a:schemeClr val="tx1"/>
                </a:solidFill>
                <a:latin typeface="Times New Roman" pitchFamily="18" charset="0"/>
              </a:defRPr>
            </a:lvl1pPr>
          </a:lstStyle>
          <a:p>
            <a:endParaRPr lang="en-US" dirty="0"/>
          </a:p>
        </p:txBody>
      </p:sp>
      <p:sp>
        <p:nvSpPr>
          <p:cNvPr id="78855" name="Rectangle 7"/>
          <p:cNvSpPr>
            <a:spLocks noGrp="1" noChangeArrowheads="1"/>
          </p:cNvSpPr>
          <p:nvPr>
            <p:ph type="sldNum" sz="quarter" idx="5"/>
          </p:nvPr>
        </p:nvSpPr>
        <p:spPr bwMode="auto">
          <a:xfrm>
            <a:off x="5311333" y="6663232"/>
            <a:ext cx="3985073" cy="347168"/>
          </a:xfrm>
          <a:prstGeom prst="rect">
            <a:avLst/>
          </a:prstGeom>
          <a:noFill/>
          <a:ln w="9525">
            <a:noFill/>
            <a:miter lim="800000"/>
            <a:headEnd/>
            <a:tailEnd/>
          </a:ln>
          <a:effectLst/>
        </p:spPr>
        <p:txBody>
          <a:bodyPr vert="horz" wrap="square" lIns="92287" tIns="46143" rIns="92287" bIns="46143" numCol="1" anchor="b" anchorCtr="0" compatLnSpc="1">
            <a:prstTxWarp prst="textNoShape">
              <a:avLst/>
            </a:prstTxWarp>
          </a:bodyPr>
          <a:lstStyle>
            <a:lvl1pPr algn="r" defTabSz="922203">
              <a:defRPr sz="1200">
                <a:solidFill>
                  <a:schemeClr val="tx1"/>
                </a:solidFill>
                <a:latin typeface="Times New Roman" pitchFamily="18" charset="0"/>
              </a:defRPr>
            </a:lvl1pPr>
          </a:lstStyle>
          <a:p>
            <a:fld id="{26A52D0D-6655-4285-B4E6-FCB877E8903F}"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OrigGarmnd BT" pitchFamily="18" charset="0"/>
        <a:ea typeface="+mn-ea"/>
        <a:cs typeface="+mn-cs"/>
      </a:defRPr>
    </a:lvl1pPr>
    <a:lvl2pPr marL="457200" algn="l" rtl="0" fontAlgn="base">
      <a:spcBef>
        <a:spcPct val="30000"/>
      </a:spcBef>
      <a:spcAft>
        <a:spcPct val="0"/>
      </a:spcAft>
      <a:defRPr sz="1200" kern="1200">
        <a:solidFill>
          <a:schemeClr val="tx1"/>
        </a:solidFill>
        <a:latin typeface="OrigGarmnd BT" pitchFamily="18" charset="0"/>
        <a:ea typeface="+mn-ea"/>
        <a:cs typeface="+mn-cs"/>
      </a:defRPr>
    </a:lvl2pPr>
    <a:lvl3pPr marL="914400" algn="l" rtl="0" fontAlgn="base">
      <a:spcBef>
        <a:spcPct val="30000"/>
      </a:spcBef>
      <a:spcAft>
        <a:spcPct val="0"/>
      </a:spcAft>
      <a:defRPr sz="1200" kern="1200">
        <a:solidFill>
          <a:schemeClr val="tx1"/>
        </a:solidFill>
        <a:latin typeface="OrigGarmnd BT" pitchFamily="18" charset="0"/>
        <a:ea typeface="+mn-ea"/>
        <a:cs typeface="+mn-cs"/>
      </a:defRPr>
    </a:lvl3pPr>
    <a:lvl4pPr marL="1371600" algn="l" rtl="0" fontAlgn="base">
      <a:spcBef>
        <a:spcPct val="30000"/>
      </a:spcBef>
      <a:spcAft>
        <a:spcPct val="0"/>
      </a:spcAft>
      <a:defRPr sz="1200" kern="1200">
        <a:solidFill>
          <a:schemeClr val="tx1"/>
        </a:solidFill>
        <a:latin typeface="OrigGarmnd BT" pitchFamily="18" charset="0"/>
        <a:ea typeface="+mn-ea"/>
        <a:cs typeface="+mn-cs"/>
      </a:defRPr>
    </a:lvl4pPr>
    <a:lvl5pPr marL="1828800" algn="l" rtl="0" fontAlgn="base">
      <a:spcBef>
        <a:spcPct val="30000"/>
      </a:spcBef>
      <a:spcAft>
        <a:spcPct val="0"/>
      </a:spcAft>
      <a:defRPr sz="1200" kern="1200">
        <a:solidFill>
          <a:schemeClr val="tx1"/>
        </a:solidFill>
        <a:latin typeface="OrigGarmnd BT"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9</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10</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11</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12</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1F573C-C651-4BD8-90E5-7F57E4BCADAB}" type="slidenum">
              <a:rPr lang="en-US"/>
              <a:pPr/>
              <a:t>21</a:t>
            </a:fld>
            <a:endParaRPr lang="en-US" dirty="0"/>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33</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52D0D-6655-4285-B4E6-FCB877E8903F}" type="slidenum">
              <a:rPr lang="en-US" smtClean="0"/>
              <a:pPr/>
              <a:t>36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C637567-FE69-443F-9D77-480734862DD7}" type="slidenum">
              <a:rPr lang="en-US" smtClean="0"/>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dissolve">
                                      <p:cBhvr>
                                        <p:cTn id="7" dur="500">
                                          <p:stCondLst>
                                            <p:cond delay="0"/>
                                          </p:stCondLst>
                                        </p:cTn>
                                        <p:tgtEl>
                                          <p:spTgt spid="9">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dissolve">
                                      <p:cBhvr>
                                        <p:cTn id="10" dur="500">
                                          <p:stCondLst>
                                            <p:cond delay="0"/>
                                          </p:stCondLst>
                                        </p:cTn>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Effect transition="in" filter="dissolve">
                                      <p:cBhvr>
                                        <p:cTn id="15" dur="500">
                                          <p:stCondLst>
                                            <p:cond delay="0"/>
                                          </p:stCondLst>
                                        </p:cTn>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17"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FB9B2EE-DA42-487F-BA2F-9CCA8600FCD1}"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E05EF0B-7478-44F0-8A81-406F99110514}"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0CECF88F-07D6-483B-B7AF-899B9747561D}"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78E6A126-9EA6-448E-822B-8DB6970F360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B91FD255-6068-416F-AF32-2A70113B55C2}"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F11C5DF2-81EA-4070-A93D-7358468AC60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667B40B0-0893-4D3E-8091-7ED75B058AE8}"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079F398-6319-48D0-B1DC-4DD2D7B54D5A}"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24701F1-75BD-47B4-9D1F-5172F8BCFF9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E94667F-AC5B-47A0-95DE-10AB9E4F662A}"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0" y="228600"/>
            <a:ext cx="7086600" cy="1447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61988" y="1905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4388" y="19050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4388" y="40386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399213"/>
            <a:ext cx="1905000" cy="457200"/>
          </a:xfrm>
        </p:spPr>
        <p:txBody>
          <a:bodyPr/>
          <a:lstStyle>
            <a:lvl1pPr>
              <a:defRPr/>
            </a:lvl1pPr>
          </a:lstStyle>
          <a:p>
            <a:endParaRPr lang="en-US" dirty="0"/>
          </a:p>
        </p:txBody>
      </p:sp>
      <p:sp>
        <p:nvSpPr>
          <p:cNvPr id="7" name="Footer Placeholder 6"/>
          <p:cNvSpPr>
            <a:spLocks noGrp="1"/>
          </p:cNvSpPr>
          <p:nvPr>
            <p:ph type="ftr" sz="quarter" idx="11"/>
          </p:nvPr>
        </p:nvSpPr>
        <p:spPr>
          <a:xfrm>
            <a:off x="3124200" y="6399213"/>
            <a:ext cx="2895600" cy="457200"/>
          </a:xfrm>
        </p:spPr>
        <p:txBody>
          <a:bodyPr/>
          <a:lstStyle>
            <a:lvl1pPr>
              <a:defRPr/>
            </a:lvl1pPr>
          </a:lstStyle>
          <a:p>
            <a:endParaRPr lang="en-US" dirty="0"/>
          </a:p>
        </p:txBody>
      </p:sp>
      <p:sp>
        <p:nvSpPr>
          <p:cNvPr id="8" name="Slide Number Placeholder 7"/>
          <p:cNvSpPr>
            <a:spLocks noGrp="1"/>
          </p:cNvSpPr>
          <p:nvPr>
            <p:ph type="sldNum" sz="quarter" idx="12"/>
          </p:nvPr>
        </p:nvSpPr>
        <p:spPr>
          <a:xfrm>
            <a:off x="6553200" y="6399213"/>
            <a:ext cx="1905000" cy="457200"/>
          </a:xfrm>
        </p:spPr>
        <p:txBody>
          <a:bodyPr/>
          <a:lstStyle>
            <a:lvl1pPr>
              <a:defRPr/>
            </a:lvl1pPr>
          </a:lstStyle>
          <a:p>
            <a:fld id="{1284FFD3-DD07-4F4D-8E89-C9F83484C0DE}"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B1C6A99-C2BF-4A76-8103-37FEBBD7BBC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chart" Target="../charts/chart1.xml"/><Relationship Id="rId4" Type="http://schemas.openxmlformats.org/officeDocument/2006/relationships/package" Target="../embeddings/Microsoft_Office_Excel_Worksheet1.xlsx"/></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chart" Target="../charts/chart2.xml"/><Relationship Id="rId4" Type="http://schemas.openxmlformats.org/officeDocument/2006/relationships/package" Target="../embeddings/Microsoft_Office_Excel_Worksheet2.xlsx"/></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Office_Excel_Worksheet3.xlsx"/><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Office_Excel_Worksheet4.xlsx"/><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Office_Excel_Worksheet5.xlsx"/><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Office_Excel_Worksheet6.xlsx"/><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Office_Excel_Worksheet7.xlsx"/><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package" Target="../embeddings/Microsoft_Office_Excel_Worksheet8.xlsx"/></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package" Target="../embeddings/Microsoft_Office_Excel_Worksheet9.xlsx"/></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228600" y="1524000"/>
            <a:ext cx="8686800" cy="3962400"/>
          </a:xfrm>
        </p:spPr>
        <p:txBody>
          <a:bodyPr>
            <a:noAutofit/>
          </a:bodyPr>
          <a:lstStyle/>
          <a:p>
            <a:pPr algn="ctr">
              <a:buNone/>
            </a:pPr>
            <a:r>
              <a:rPr lang="en-US" sz="7200" b="1" dirty="0" smtClean="0">
                <a:solidFill>
                  <a:schemeClr val="tx2">
                    <a:lumMod val="75000"/>
                  </a:schemeClr>
                </a:solidFill>
                <a:effectLst>
                  <a:outerShdw blurRad="38100" dist="38100" dir="2700000" algn="tl">
                    <a:srgbClr val="000000">
                      <a:alpha val="43137"/>
                    </a:srgbClr>
                  </a:outerShdw>
                </a:effectLst>
                <a:latin typeface="Garamond" pitchFamily="18" charset="0"/>
              </a:rPr>
              <a:t>Budget Highlights</a:t>
            </a:r>
          </a:p>
          <a:p>
            <a:pPr algn="ctr">
              <a:buNone/>
            </a:pPr>
            <a:r>
              <a:rPr lang="en-US" sz="7200" b="1" dirty="0" smtClean="0">
                <a:solidFill>
                  <a:schemeClr val="accent1">
                    <a:lumMod val="50000"/>
                  </a:schemeClr>
                </a:solidFill>
                <a:effectLst>
                  <a:outerShdw blurRad="38100" dist="38100" dir="2700000" algn="tl">
                    <a:srgbClr val="000000">
                      <a:alpha val="43137"/>
                    </a:srgbClr>
                  </a:outerShdw>
                </a:effectLst>
                <a:latin typeface="Garamond" pitchFamily="18" charset="0"/>
              </a:rPr>
              <a:t>$ 87.1 million</a:t>
            </a:r>
            <a:endParaRPr lang="en-US" sz="7200" b="1" dirty="0">
              <a:solidFill>
                <a:schemeClr val="accent1">
                  <a:lumMod val="50000"/>
                </a:schemeClr>
              </a:solidFill>
              <a:effectLst>
                <a:outerShdw blurRad="38100" dist="38100" dir="2700000" algn="tl">
                  <a:srgbClr val="000000">
                    <a:alpha val="43137"/>
                  </a:srgbClr>
                </a:outerShdw>
              </a:effectLst>
              <a:latin typeface="Garamond" pitchFamily="18" charset="0"/>
            </a:endParaRPr>
          </a:p>
        </p:txBody>
      </p:sp>
      <p:sp>
        <p:nvSpPr>
          <p:cNvPr id="8" name="Slide Number Placeholder 7"/>
          <p:cNvSpPr>
            <a:spLocks noGrp="1"/>
          </p:cNvSpPr>
          <p:nvPr>
            <p:ph type="sldNum" sz="quarter" idx="12"/>
          </p:nvPr>
        </p:nvSpPr>
        <p:spPr/>
        <p:txBody>
          <a:bodyPr/>
          <a:lstStyle/>
          <a:p>
            <a:fld id="{DFB9B2EE-DA42-487F-BA2F-9CCA8600FCD1}" type="slidenum">
              <a:rPr lang="en-US" smtClean="0"/>
              <a:pPr/>
              <a:t>1</a:t>
            </a:fld>
            <a:endParaRPr lang="en-US" dirty="0"/>
          </a:p>
        </p:txBody>
      </p:sp>
      <p:sp>
        <p:nvSpPr>
          <p:cNvPr id="7" name="TextBox 6"/>
          <p:cNvSpPr txBox="1"/>
          <p:nvPr/>
        </p:nvSpPr>
        <p:spPr>
          <a:xfrm>
            <a:off x="0" y="228600"/>
            <a:ext cx="9144000" cy="1323439"/>
          </a:xfrm>
          <a:prstGeom prst="rect">
            <a:avLst/>
          </a:prstGeom>
          <a:noFill/>
        </p:spPr>
        <p:txBody>
          <a:bodyPr wrap="square" rtlCol="0">
            <a:spAutoFit/>
          </a:bodyPr>
          <a:lstStyle/>
          <a:p>
            <a:pPr algn="ctr"/>
            <a:r>
              <a:rPr lang="en-US" sz="6000" b="1" dirty="0" smtClean="0">
                <a:solidFill>
                  <a:schemeClr val="accent1">
                    <a:lumMod val="50000"/>
                  </a:schemeClr>
                </a:solidFill>
                <a:effectLst>
                  <a:outerShdw blurRad="38100" dist="38100" dir="2700000" algn="tl">
                    <a:srgbClr val="000000">
                      <a:alpha val="43137"/>
                    </a:srgbClr>
                  </a:outerShdw>
                </a:effectLst>
                <a:latin typeface="Garamond" pitchFamily="18" charset="0"/>
              </a:rPr>
              <a:t>Fiscal Year 2013/14</a:t>
            </a:r>
          </a:p>
          <a:p>
            <a:endParaRPr lang="en-US" dirty="0"/>
          </a:p>
        </p:txBody>
      </p:sp>
      <p:cxnSp>
        <p:nvCxnSpPr>
          <p:cNvPr id="10" name="Straight Connector 9"/>
          <p:cNvCxnSpPr/>
          <p:nvPr/>
        </p:nvCxnSpPr>
        <p:spPr>
          <a:xfrm>
            <a:off x="3810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pic>
        <p:nvPicPr>
          <p:cNvPr id="9" name="Picture 8" descr="logo cmyk jpg.jpg"/>
          <p:cNvPicPr>
            <a:picLocks noChangeAspect="1"/>
          </p:cNvPicPr>
          <p:nvPr/>
        </p:nvPicPr>
        <p:blipFill>
          <a:blip r:embed="rId3" cstate="print"/>
          <a:stretch>
            <a:fillRect/>
          </a:stretch>
        </p:blipFill>
        <p:spPr>
          <a:xfrm>
            <a:off x="2971800" y="4114800"/>
            <a:ext cx="3505200" cy="191192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sz="2800" b="1" dirty="0" smtClean="0">
                <a:solidFill>
                  <a:schemeClr val="accent6">
                    <a:lumMod val="50000"/>
                  </a:schemeClr>
                </a:solidFill>
                <a:latin typeface="Garamond" pitchFamily="18" charset="0"/>
              </a:rPr>
              <a:t>“</a:t>
            </a:r>
            <a:r>
              <a:rPr lang="en-US" sz="2800" b="1" u="sng" dirty="0" smtClean="0">
                <a:solidFill>
                  <a:schemeClr val="accent6">
                    <a:lumMod val="50000"/>
                  </a:schemeClr>
                </a:solidFill>
                <a:latin typeface="Garamond" pitchFamily="18" charset="0"/>
              </a:rPr>
              <a:t>Stays the course</a:t>
            </a:r>
            <a:r>
              <a:rPr lang="en-US" sz="2800" b="1" dirty="0" smtClean="0">
                <a:solidFill>
                  <a:schemeClr val="accent6">
                    <a:lumMod val="50000"/>
                  </a:schemeClr>
                </a:solidFill>
                <a:latin typeface="Garamond" pitchFamily="18" charset="0"/>
              </a:rPr>
              <a:t>” and “f</a:t>
            </a:r>
            <a:r>
              <a:rPr lang="en-US" sz="2800" b="1" u="sng" dirty="0" smtClean="0">
                <a:solidFill>
                  <a:schemeClr val="accent6">
                    <a:lumMod val="50000"/>
                  </a:schemeClr>
                </a:solidFill>
                <a:latin typeface="Garamond" pitchFamily="18" charset="0"/>
              </a:rPr>
              <a:t>ollows the financial plan</a:t>
            </a:r>
            <a:r>
              <a:rPr lang="en-US" sz="2800" b="1" dirty="0" smtClean="0">
                <a:solidFill>
                  <a:schemeClr val="accent6">
                    <a:lumMod val="50000"/>
                  </a:schemeClr>
                </a:solidFill>
                <a:latin typeface="Garamond" pitchFamily="18" charset="0"/>
              </a:rPr>
              <a:t>” </a:t>
            </a:r>
          </a:p>
          <a:p>
            <a:pPr marL="342900" indent="-255588">
              <a:buNone/>
            </a:pPr>
            <a:r>
              <a:rPr lang="en-US" sz="2800" b="1" dirty="0" smtClean="0">
                <a:solidFill>
                  <a:schemeClr val="accent6">
                    <a:lumMod val="50000"/>
                  </a:schemeClr>
                </a:solidFill>
                <a:latin typeface="Garamond" pitchFamily="18" charset="0"/>
              </a:rPr>
              <a:t>we established several years ago and continues our history of:</a:t>
            </a:r>
          </a:p>
          <a:p>
            <a:pPr marL="914400" lvl="2" indent="-457200">
              <a:lnSpc>
                <a:spcPct val="80000"/>
              </a:lnSpc>
              <a:buClr>
                <a:schemeClr val="accent6"/>
              </a:buClr>
              <a:buNone/>
            </a:pPr>
            <a:endParaRPr lang="en-US" sz="2800" b="1" dirty="0" smtClean="0">
              <a:latin typeface="Garamond" pitchFamily="18" charset="0"/>
            </a:endParaRPr>
          </a:p>
          <a:p>
            <a:pPr marL="914400" lvl="2" indent="-457200">
              <a:lnSpc>
                <a:spcPct val="80000"/>
              </a:lnSpc>
              <a:buClr>
                <a:schemeClr val="accent6"/>
              </a:buClr>
              <a:buFont typeface="Wingdings" pitchFamily="2" charset="2"/>
              <a:buChar char="§"/>
            </a:pPr>
            <a:r>
              <a:rPr lang="en-US" sz="2800" b="1" dirty="0" smtClean="0">
                <a:latin typeface="Garamond" pitchFamily="18" charset="0"/>
              </a:rPr>
              <a:t>Maintaining healthy cash reserves</a:t>
            </a:r>
          </a:p>
          <a:p>
            <a:pPr marL="914400" lvl="2" indent="-457200">
              <a:lnSpc>
                <a:spcPct val="80000"/>
              </a:lnSpc>
              <a:buClr>
                <a:schemeClr val="accent6"/>
              </a:buClr>
              <a:buFont typeface="Wingdings" pitchFamily="2" charset="2"/>
              <a:buChar char="§"/>
            </a:pPr>
            <a:r>
              <a:rPr lang="en-US" sz="2800" b="1" dirty="0" smtClean="0">
                <a:latin typeface="Garamond" pitchFamily="18" charset="0"/>
              </a:rPr>
              <a:t>Significant levy growth available under $8.10 and ability to implement benefit levies.</a:t>
            </a:r>
          </a:p>
          <a:p>
            <a:pPr marL="914400" lvl="2" indent="-457200">
              <a:lnSpc>
                <a:spcPct val="80000"/>
              </a:lnSpc>
              <a:buClr>
                <a:schemeClr val="accent6"/>
              </a:buClr>
              <a:buFont typeface="Wingdings" pitchFamily="2" charset="2"/>
              <a:buChar char="§"/>
            </a:pPr>
            <a:r>
              <a:rPr lang="en-US" sz="2800" b="1" dirty="0" smtClean="0">
                <a:latin typeface="Garamond" pitchFamily="18" charset="0"/>
              </a:rPr>
              <a:t>Conservative spending</a:t>
            </a:r>
          </a:p>
          <a:p>
            <a:pPr marL="914400" lvl="2" indent="-457200">
              <a:lnSpc>
                <a:spcPct val="80000"/>
              </a:lnSpc>
              <a:buClr>
                <a:schemeClr val="accent6"/>
              </a:buClr>
              <a:buFont typeface="Wingdings" pitchFamily="2" charset="2"/>
              <a:buChar char="§"/>
            </a:pPr>
            <a:r>
              <a:rPr lang="en-US" sz="2800" b="1" dirty="0" smtClean="0">
                <a:latin typeface="Garamond" pitchFamily="18" charset="0"/>
              </a:rPr>
              <a:t>Stable revenue streams </a:t>
            </a:r>
          </a:p>
          <a:p>
            <a:pPr marL="914400" lvl="2" indent="-457200">
              <a:lnSpc>
                <a:spcPct val="80000"/>
              </a:lnSpc>
              <a:buClr>
                <a:schemeClr val="accent6"/>
              </a:buClr>
              <a:buFont typeface="Wingdings" pitchFamily="2" charset="2"/>
              <a:buChar char="§"/>
            </a:pPr>
            <a:r>
              <a:rPr lang="en-US" sz="2800" b="1" dirty="0" smtClean="0">
                <a:latin typeface="Garamond" pitchFamily="18" charset="0"/>
              </a:rPr>
              <a:t>Strong fiscal planning and adherence to fiscal policies</a:t>
            </a:r>
          </a:p>
          <a:p>
            <a:endParaRPr lang="en-US" dirty="0"/>
          </a:p>
        </p:txBody>
      </p:sp>
      <p:sp>
        <p:nvSpPr>
          <p:cNvPr id="4" name="Slide Number Placeholder 3"/>
          <p:cNvSpPr>
            <a:spLocks noGrp="1"/>
          </p:cNvSpPr>
          <p:nvPr>
            <p:ph type="sldNum" sz="quarter" idx="12"/>
          </p:nvPr>
        </p:nvSpPr>
        <p:spPr/>
        <p:txBody>
          <a:bodyPr/>
          <a:lstStyle/>
          <a:p>
            <a:fld id="{DFB9B2EE-DA42-487F-BA2F-9CCA8600FCD1}" type="slidenum">
              <a:rPr lang="en-US" smtClean="0"/>
              <a:pPr/>
              <a:t>2</a:t>
            </a:fld>
            <a:endParaRPr lang="en-US" dirty="0"/>
          </a:p>
        </p:txBody>
      </p:sp>
      <p:sp>
        <p:nvSpPr>
          <p:cNvPr id="5" name="Title 4"/>
          <p:cNvSpPr>
            <a:spLocks noGrp="1"/>
          </p:cNvSpPr>
          <p:nvPr>
            <p:ph type="title"/>
          </p:nvPr>
        </p:nvSpPr>
        <p:spPr>
          <a:xfrm>
            <a:off x="457200" y="274638"/>
            <a:ext cx="8229600" cy="715962"/>
          </a:xfrm>
        </p:spPr>
        <p:txBody>
          <a:bodyPr>
            <a:normAutofit fontScale="90000"/>
          </a:bodyPr>
          <a:lstStyle/>
          <a:p>
            <a:r>
              <a:rPr lang="en-US" sz="4400" dirty="0" smtClean="0">
                <a:solidFill>
                  <a:schemeClr val="accent1">
                    <a:lumMod val="50000"/>
                  </a:schemeClr>
                </a:solidFill>
                <a:latin typeface="Garamond" pitchFamily="18" charset="0"/>
              </a:rPr>
              <a:t>FY  2013/14 Budget</a:t>
            </a:r>
            <a:endParaRPr lang="en-US" dirty="0">
              <a:solidFill>
                <a:schemeClr val="accent1">
                  <a:lumMod val="50000"/>
                </a:schemeClr>
              </a:solidFill>
            </a:endParaRPr>
          </a:p>
        </p:txBody>
      </p:sp>
      <p:cxnSp>
        <p:nvCxnSpPr>
          <p:cNvPr id="7" name="Straight Connector 6"/>
          <p:cNvCxnSpPr/>
          <p:nvPr/>
        </p:nvCxnSpPr>
        <p:spPr>
          <a:xfrm>
            <a:off x="5334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531812" indent="-514350">
              <a:buNone/>
            </a:pPr>
            <a:endParaRPr lang="en-US" sz="3200" dirty="0" smtClean="0">
              <a:latin typeface="Garamond" pitchFamily="18" charset="0"/>
            </a:endParaRPr>
          </a:p>
          <a:p>
            <a:pPr marL="531812" indent="-514350">
              <a:buSzPct val="100000"/>
              <a:buAutoNum type="arabicParenR"/>
            </a:pPr>
            <a:r>
              <a:rPr lang="en-US" sz="2600" b="1" dirty="0" smtClean="0">
                <a:latin typeface="Garamond" pitchFamily="18" charset="0"/>
              </a:rPr>
              <a:t>We continue to recognize the need for human resources and operating budgets to grow as the city grows.  However, we remain committed to our history of efficiency, conservative spending and being fiscally responsible.</a:t>
            </a:r>
          </a:p>
          <a:p>
            <a:pPr marL="531812" indent="-514350">
              <a:buNone/>
            </a:pPr>
            <a:endParaRPr lang="en-US" sz="2600" dirty="0" smtClean="0">
              <a:latin typeface="Garamond" pitchFamily="18" charset="0"/>
            </a:endParaRPr>
          </a:p>
          <a:p>
            <a:pPr marL="833564" lvl="1" indent="-514350">
              <a:buFont typeface="Wingdings" pitchFamily="2" charset="2"/>
              <a:buChar char="Ø"/>
            </a:pPr>
            <a:r>
              <a:rPr lang="en-US" sz="2600" dirty="0" smtClean="0">
                <a:latin typeface="Garamond" pitchFamily="18" charset="0"/>
              </a:rPr>
              <a:t>Operating budgets reflect marginal increases</a:t>
            </a:r>
          </a:p>
          <a:p>
            <a:pPr marL="833564" lvl="1" indent="-514350">
              <a:buNone/>
            </a:pPr>
            <a:endParaRPr lang="en-US" sz="2600" dirty="0" smtClean="0">
              <a:latin typeface="Garamond" pitchFamily="18" charset="0"/>
            </a:endParaRPr>
          </a:p>
          <a:p>
            <a:pPr marL="833564" lvl="1" indent="-514350">
              <a:buFont typeface="Wingdings" pitchFamily="2" charset="2"/>
              <a:buChar char="Ø"/>
            </a:pPr>
            <a:r>
              <a:rPr lang="en-US" sz="2600" dirty="0" smtClean="0">
                <a:latin typeface="Garamond" pitchFamily="18" charset="0"/>
              </a:rPr>
              <a:t>Vacant positions are thoroughly reviewed in an effort to downsize, through restructuring and realignment of duties where possible.</a:t>
            </a:r>
          </a:p>
          <a:p>
            <a:pPr marL="1071308" lvl="2" indent="-514350">
              <a:buClr>
                <a:schemeClr val="accent3">
                  <a:lumMod val="50000"/>
                </a:schemeClr>
              </a:buClr>
              <a:buNone/>
            </a:pPr>
            <a:endParaRPr lang="en-US" sz="2400" dirty="0" smtClean="0">
              <a:latin typeface="Garamond" pitchFamily="18" charset="0"/>
            </a:endParaRPr>
          </a:p>
          <a:p>
            <a:pPr marL="833564" lvl="1" indent="-514350">
              <a:buFont typeface="Wingdings" pitchFamily="2" charset="2"/>
              <a:buChar char="Ø"/>
            </a:pPr>
            <a:r>
              <a:rPr lang="en-US" sz="2600" dirty="0" smtClean="0">
                <a:latin typeface="Garamond" pitchFamily="18" charset="0"/>
              </a:rPr>
              <a:t>Under utilized and/or outdated programs and services are reviewed for funding in the budget each year.</a:t>
            </a:r>
          </a:p>
          <a:p>
            <a:pPr>
              <a:buNone/>
            </a:pPr>
            <a:endParaRPr lang="en-US" sz="3200" dirty="0" smtClean="0">
              <a:solidFill>
                <a:srgbClr val="00B050"/>
              </a:solidFill>
              <a:latin typeface="Garamond" pitchFamily="18" charset="0"/>
            </a:endParaRPr>
          </a:p>
          <a:p>
            <a:endParaRPr lang="en-US" sz="2800" dirty="0" smtClean="0"/>
          </a:p>
          <a:p>
            <a:pPr lvl="3">
              <a:buNone/>
            </a:pPr>
            <a:r>
              <a:rPr lang="en-US" dirty="0" smtClean="0">
                <a:solidFill>
                  <a:srgbClr val="FFC000"/>
                </a:solidFill>
              </a:rPr>
              <a:t> </a:t>
            </a:r>
            <a:endParaRPr lang="en-US" dirty="0">
              <a:solidFill>
                <a:srgbClr val="FFC000"/>
              </a:solidFill>
            </a:endParaRPr>
          </a:p>
        </p:txBody>
      </p:sp>
      <p:sp>
        <p:nvSpPr>
          <p:cNvPr id="4" name="Slide Number Placeholder 3"/>
          <p:cNvSpPr>
            <a:spLocks noGrp="1"/>
          </p:cNvSpPr>
          <p:nvPr>
            <p:ph type="sldNum" sz="quarter" idx="12"/>
          </p:nvPr>
        </p:nvSpPr>
        <p:spPr/>
        <p:txBody>
          <a:bodyPr/>
          <a:lstStyle/>
          <a:p>
            <a:fld id="{DFB9B2EE-DA42-487F-BA2F-9CCA8600FCD1}" type="slidenum">
              <a:rPr lang="en-US" smtClean="0"/>
              <a:pPr/>
              <a:t>3</a:t>
            </a:fld>
            <a:endParaRPr lang="en-US" dirty="0"/>
          </a:p>
        </p:txBody>
      </p:sp>
      <p:sp>
        <p:nvSpPr>
          <p:cNvPr id="5" name="Title 4"/>
          <p:cNvSpPr>
            <a:spLocks noGrp="1"/>
          </p:cNvSpPr>
          <p:nvPr>
            <p:ph type="title"/>
          </p:nvPr>
        </p:nvSpPr>
        <p:spPr/>
        <p:txBody>
          <a:bodyPr>
            <a:normAutofit/>
          </a:bodyPr>
          <a:lstStyle/>
          <a:p>
            <a:r>
              <a:rPr lang="en-US" sz="2800" dirty="0" smtClean="0">
                <a:latin typeface="Garamond" pitchFamily="18" charset="0"/>
              </a:rPr>
              <a:t>In an effort to continue offering Premier Services to our Citizens, we seek balance in three key areas:</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5224272"/>
          </a:xfrm>
        </p:spPr>
        <p:txBody>
          <a:bodyPr>
            <a:normAutofit fontScale="55000" lnSpcReduction="20000"/>
          </a:bodyPr>
          <a:lstStyle/>
          <a:p>
            <a:pPr marL="400050" indent="-382588">
              <a:buNone/>
            </a:pPr>
            <a:endParaRPr lang="en-US" sz="3200" dirty="0" smtClean="0">
              <a:solidFill>
                <a:srgbClr val="FFC000"/>
              </a:solidFill>
              <a:latin typeface="Garamond" pitchFamily="18" charset="0"/>
            </a:endParaRPr>
          </a:p>
          <a:p>
            <a:pPr marL="531812" indent="-514350">
              <a:buSzPct val="100000"/>
              <a:buAutoNum type="arabicParenR" startAt="2"/>
            </a:pPr>
            <a:r>
              <a:rPr lang="en-US" sz="4500" b="1" dirty="0" smtClean="0">
                <a:latin typeface="Garamond" pitchFamily="18" charset="0"/>
              </a:rPr>
              <a:t>We’ve continued to fund an aggressive CIP program to maintain/upgrade our existing infrastructure and support our growing community with quality amenities.  </a:t>
            </a:r>
          </a:p>
          <a:p>
            <a:pPr marL="531812" indent="-514350">
              <a:buAutoNum type="arabicParenR" startAt="2"/>
            </a:pPr>
            <a:endParaRPr lang="en-US" sz="3200" dirty="0" smtClean="0">
              <a:latin typeface="Garamond" pitchFamily="18" charset="0"/>
            </a:endParaRPr>
          </a:p>
          <a:p>
            <a:pPr marL="531812" indent="-514350">
              <a:buAutoNum type="arabicParenR" startAt="2"/>
            </a:pPr>
            <a:endParaRPr lang="en-US" sz="3200" dirty="0" smtClean="0">
              <a:latin typeface="Garamond" pitchFamily="18" charset="0"/>
            </a:endParaRPr>
          </a:p>
          <a:p>
            <a:pPr marL="833564" lvl="1" indent="-514350">
              <a:buFont typeface="Wingdings" pitchFamily="2" charset="2"/>
              <a:buChar char="Ø"/>
            </a:pPr>
            <a:r>
              <a:rPr lang="en-US" sz="3600" dirty="0" smtClean="0">
                <a:latin typeface="Garamond" pitchFamily="18" charset="0"/>
              </a:rPr>
              <a:t>We recognize the corresponding cost and are aware that we have a higher debt levy rate and debt margin ratio than many comparable cities.</a:t>
            </a:r>
          </a:p>
          <a:p>
            <a:pPr marL="833564" lvl="1" indent="-514350">
              <a:buFont typeface="Wingdings" pitchFamily="2" charset="2"/>
              <a:buChar char="Ø"/>
            </a:pPr>
            <a:endParaRPr lang="en-US" sz="3600" dirty="0" smtClean="0">
              <a:latin typeface="Garamond" pitchFamily="18" charset="0"/>
            </a:endParaRPr>
          </a:p>
          <a:p>
            <a:pPr marL="833564" lvl="1" indent="-514350">
              <a:buFont typeface="Wingdings" pitchFamily="2" charset="2"/>
              <a:buChar char="Ø"/>
            </a:pPr>
            <a:r>
              <a:rPr lang="en-US" sz="3600" dirty="0" smtClean="0">
                <a:latin typeface="Garamond" pitchFamily="18" charset="0"/>
              </a:rPr>
              <a:t>We also recognize the flexibility available to the City in reducing the debt levy and corresponding CIP projects if needed to balance future operating budgets.</a:t>
            </a:r>
          </a:p>
          <a:p>
            <a:pPr marL="833564" lvl="1" indent="-514350">
              <a:buFont typeface="Wingdings" pitchFamily="2" charset="2"/>
              <a:buChar char="Ø"/>
            </a:pPr>
            <a:endParaRPr lang="en-US" sz="2800" dirty="0" smtClean="0">
              <a:latin typeface="Garamond" pitchFamily="18" charset="0"/>
            </a:endParaRPr>
          </a:p>
          <a:p>
            <a:pPr marL="833564" lvl="1" indent="-514350">
              <a:buFont typeface="Wingdings" pitchFamily="2" charset="2"/>
              <a:buChar char="Ø"/>
            </a:pPr>
            <a:endParaRPr lang="en-US" sz="2800" dirty="0" smtClean="0">
              <a:latin typeface="Garamond" pitchFamily="18" charset="0"/>
            </a:endParaRPr>
          </a:p>
          <a:p>
            <a:pPr marL="531812" indent="-514350">
              <a:buNone/>
            </a:pPr>
            <a:endParaRPr lang="en-US" sz="3200" dirty="0" smtClean="0">
              <a:latin typeface="Garamond" pitchFamily="18" charset="0"/>
            </a:endParaRPr>
          </a:p>
          <a:p>
            <a:pPr>
              <a:buNone/>
            </a:pPr>
            <a:endParaRPr lang="en-US" sz="3200" dirty="0" smtClean="0">
              <a:solidFill>
                <a:srgbClr val="00B050"/>
              </a:solidFill>
              <a:latin typeface="Garamond" pitchFamily="18" charset="0"/>
            </a:endParaRPr>
          </a:p>
          <a:p>
            <a:endParaRPr lang="en-US" sz="2800" dirty="0" smtClean="0"/>
          </a:p>
          <a:p>
            <a:pPr lvl="3">
              <a:buNone/>
            </a:pPr>
            <a:r>
              <a:rPr lang="en-US" dirty="0" smtClean="0">
                <a:solidFill>
                  <a:srgbClr val="FFC000"/>
                </a:solidFill>
              </a:rPr>
              <a:t> </a:t>
            </a:r>
            <a:endParaRPr lang="en-US" dirty="0">
              <a:solidFill>
                <a:srgbClr val="FFC000"/>
              </a:solidFill>
            </a:endParaRPr>
          </a:p>
        </p:txBody>
      </p:sp>
      <p:sp>
        <p:nvSpPr>
          <p:cNvPr id="4" name="Slide Number Placeholder 3"/>
          <p:cNvSpPr>
            <a:spLocks noGrp="1"/>
          </p:cNvSpPr>
          <p:nvPr>
            <p:ph type="sldNum" sz="quarter" idx="12"/>
          </p:nvPr>
        </p:nvSpPr>
        <p:spPr/>
        <p:txBody>
          <a:bodyPr/>
          <a:lstStyle/>
          <a:p>
            <a:fld id="{DFB9B2EE-DA42-487F-BA2F-9CCA8600FCD1}" type="slidenum">
              <a:rPr lang="en-US" smtClean="0"/>
              <a:pPr/>
              <a:t>4</a:t>
            </a:fld>
            <a:endParaRPr lang="en-US" dirty="0"/>
          </a:p>
        </p:txBody>
      </p:sp>
      <p:sp>
        <p:nvSpPr>
          <p:cNvPr id="5" name="Title 4"/>
          <p:cNvSpPr>
            <a:spLocks noGrp="1"/>
          </p:cNvSpPr>
          <p:nvPr>
            <p:ph type="title"/>
          </p:nvPr>
        </p:nvSpPr>
        <p:spPr/>
        <p:txBody>
          <a:bodyPr>
            <a:normAutofit fontScale="90000"/>
          </a:bodyPr>
          <a:lstStyle/>
          <a:p>
            <a:r>
              <a:rPr lang="en-US" sz="3100" dirty="0" smtClean="0">
                <a:latin typeface="Garamond" pitchFamily="18" charset="0"/>
              </a:rPr>
              <a:t>In an effort to continue offering Premier Services to our Citizens, we seek balance in three key areas: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0000" lnSpcReduction="20000"/>
          </a:bodyPr>
          <a:lstStyle/>
          <a:p>
            <a:pPr marL="400050" indent="-382588">
              <a:buNone/>
            </a:pPr>
            <a:endParaRPr lang="en-US" sz="3200" dirty="0" smtClean="0">
              <a:solidFill>
                <a:srgbClr val="FFC000"/>
              </a:solidFill>
              <a:latin typeface="Garamond" pitchFamily="18" charset="0"/>
            </a:endParaRPr>
          </a:p>
          <a:p>
            <a:pPr marL="531812" indent="-514350">
              <a:buSzPct val="100000"/>
              <a:buAutoNum type="arabicParenR" startAt="3"/>
            </a:pPr>
            <a:r>
              <a:rPr lang="en-US" sz="5900" b="1" dirty="0" smtClean="0">
                <a:latin typeface="Garamond" pitchFamily="18" charset="0"/>
              </a:rPr>
              <a:t>We remain committed to making difficult decisions of increasing revenues through taxes and user fees “incrementally”,</a:t>
            </a:r>
            <a:r>
              <a:rPr lang="en-US" sz="5900" b="1" dirty="0" smtClean="0">
                <a:solidFill>
                  <a:schemeClr val="accent3">
                    <a:lumMod val="75000"/>
                  </a:schemeClr>
                </a:solidFill>
                <a:latin typeface="Garamond" pitchFamily="18" charset="0"/>
              </a:rPr>
              <a:t> if needed</a:t>
            </a:r>
            <a:r>
              <a:rPr lang="en-US" sz="5900" b="1" dirty="0" smtClean="0">
                <a:latin typeface="Garamond" pitchFamily="18" charset="0"/>
              </a:rPr>
              <a:t>, to balance our budgets annually as our costs increase.</a:t>
            </a:r>
          </a:p>
          <a:p>
            <a:pPr marL="531812" indent="-514350">
              <a:buAutoNum type="arabicParenR" startAt="3"/>
            </a:pPr>
            <a:endParaRPr lang="en-US" sz="3200" dirty="0" smtClean="0">
              <a:latin typeface="Garamond" pitchFamily="18" charset="0"/>
            </a:endParaRPr>
          </a:p>
          <a:p>
            <a:pPr marL="833564" lvl="1" indent="-514350">
              <a:buFont typeface="Wingdings" pitchFamily="2" charset="2"/>
              <a:buChar char="Ø"/>
            </a:pPr>
            <a:r>
              <a:rPr lang="en-US" sz="5100" dirty="0" smtClean="0">
                <a:latin typeface="Garamond" pitchFamily="18" charset="0"/>
              </a:rPr>
              <a:t>In FY 12/13 the City’s overall cost of services including property taxes, sewer and storm water fees and solid waste fees ranks 3</a:t>
            </a:r>
            <a:r>
              <a:rPr lang="en-US" sz="5100" baseline="30000" dirty="0" smtClean="0">
                <a:latin typeface="Garamond" pitchFamily="18" charset="0"/>
              </a:rPr>
              <a:t>rd</a:t>
            </a:r>
            <a:r>
              <a:rPr lang="en-US" sz="5100" dirty="0" smtClean="0">
                <a:latin typeface="Garamond" pitchFamily="18" charset="0"/>
              </a:rPr>
              <a:t> lowest among 30 Iowa cities with populations of 10,000 or more.</a:t>
            </a:r>
          </a:p>
          <a:p>
            <a:pPr marL="833564" lvl="1" indent="-514350">
              <a:buFont typeface="Wingdings" pitchFamily="2" charset="2"/>
              <a:buChar char="Ø"/>
            </a:pPr>
            <a:endParaRPr lang="en-US" sz="5100" dirty="0" smtClean="0">
              <a:latin typeface="Garamond" pitchFamily="18" charset="0"/>
            </a:endParaRPr>
          </a:p>
          <a:p>
            <a:pPr marL="833564" lvl="1" indent="-514350">
              <a:buFont typeface="Wingdings" pitchFamily="2" charset="2"/>
              <a:buChar char="Ø"/>
            </a:pPr>
            <a:r>
              <a:rPr lang="en-US" sz="5100" dirty="0" smtClean="0">
                <a:latin typeface="Garamond" pitchFamily="18" charset="0"/>
              </a:rPr>
              <a:t>We do not endorse deferring or  holding off on raising fees and taxes only to later having to “spike” the rates to balance the budget.</a:t>
            </a:r>
          </a:p>
          <a:p>
            <a:pPr marL="833564" lvl="1" indent="-514350">
              <a:buFont typeface="Wingdings" pitchFamily="2" charset="2"/>
              <a:buChar char="Ø"/>
            </a:pPr>
            <a:endParaRPr lang="en-US" sz="2800" dirty="0" smtClean="0">
              <a:latin typeface="Garamond" pitchFamily="18" charset="0"/>
            </a:endParaRPr>
          </a:p>
          <a:p>
            <a:pPr marL="833564" lvl="1" indent="-514350">
              <a:buFont typeface="Wingdings" pitchFamily="2" charset="2"/>
              <a:buChar char="Ø"/>
            </a:pPr>
            <a:endParaRPr lang="en-US" sz="2800" dirty="0" smtClean="0">
              <a:latin typeface="Garamond" pitchFamily="18" charset="0"/>
            </a:endParaRPr>
          </a:p>
          <a:p>
            <a:pPr marL="531812" indent="-514350">
              <a:buNone/>
            </a:pPr>
            <a:endParaRPr lang="en-US" sz="3200" dirty="0" smtClean="0">
              <a:latin typeface="Garamond" pitchFamily="18" charset="0"/>
            </a:endParaRPr>
          </a:p>
          <a:p>
            <a:pPr>
              <a:buNone/>
            </a:pPr>
            <a:endParaRPr lang="en-US" sz="3200" dirty="0" smtClean="0">
              <a:solidFill>
                <a:srgbClr val="00B050"/>
              </a:solidFill>
              <a:latin typeface="Garamond" pitchFamily="18" charset="0"/>
            </a:endParaRPr>
          </a:p>
          <a:p>
            <a:endParaRPr lang="en-US" sz="2800" dirty="0" smtClean="0"/>
          </a:p>
          <a:p>
            <a:pPr lvl="3">
              <a:buNone/>
            </a:pPr>
            <a:r>
              <a:rPr lang="en-US" dirty="0" smtClean="0">
                <a:solidFill>
                  <a:srgbClr val="FFC000"/>
                </a:solidFill>
              </a:rPr>
              <a:t> </a:t>
            </a:r>
            <a:endParaRPr lang="en-US" dirty="0">
              <a:solidFill>
                <a:srgbClr val="FFC000"/>
              </a:solidFill>
            </a:endParaRPr>
          </a:p>
        </p:txBody>
      </p:sp>
      <p:sp>
        <p:nvSpPr>
          <p:cNvPr id="4" name="Slide Number Placeholder 3"/>
          <p:cNvSpPr>
            <a:spLocks noGrp="1"/>
          </p:cNvSpPr>
          <p:nvPr>
            <p:ph type="sldNum" sz="quarter" idx="12"/>
          </p:nvPr>
        </p:nvSpPr>
        <p:spPr/>
        <p:txBody>
          <a:bodyPr/>
          <a:lstStyle/>
          <a:p>
            <a:fld id="{DFB9B2EE-DA42-487F-BA2F-9CCA8600FCD1}" type="slidenum">
              <a:rPr lang="en-US" smtClean="0"/>
              <a:pPr/>
              <a:t>5</a:t>
            </a:fld>
            <a:endParaRPr lang="en-US" dirty="0"/>
          </a:p>
        </p:txBody>
      </p:sp>
      <p:sp>
        <p:nvSpPr>
          <p:cNvPr id="5" name="Title 4"/>
          <p:cNvSpPr>
            <a:spLocks noGrp="1"/>
          </p:cNvSpPr>
          <p:nvPr>
            <p:ph type="title"/>
          </p:nvPr>
        </p:nvSpPr>
        <p:spPr/>
        <p:txBody>
          <a:bodyPr>
            <a:normAutofit/>
          </a:bodyPr>
          <a:lstStyle/>
          <a:p>
            <a:r>
              <a:rPr lang="en-US" sz="2800" dirty="0" smtClean="0">
                <a:latin typeface="Garamond" pitchFamily="18" charset="0"/>
              </a:rPr>
              <a:t>In an effort to continue offering Premier Services to our Citizens, we seek balance in three key areas:</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48072"/>
          </a:xfrm>
        </p:spPr>
        <p:txBody>
          <a:bodyPr>
            <a:normAutofit/>
          </a:bodyPr>
          <a:lstStyle/>
          <a:p>
            <a:pPr>
              <a:buNone/>
            </a:pPr>
            <a:r>
              <a:rPr lang="en-US" sz="2400" b="1" dirty="0" smtClean="0">
                <a:solidFill>
                  <a:srgbClr val="002060"/>
                </a:solidFill>
                <a:latin typeface="Garamond" pitchFamily="18" charset="0"/>
              </a:rPr>
              <a:t>1)  </a:t>
            </a:r>
            <a:r>
              <a:rPr lang="en-US" sz="2400" b="1" u="sng" dirty="0" smtClean="0">
                <a:solidFill>
                  <a:srgbClr val="002060"/>
                </a:solidFill>
                <a:latin typeface="Garamond" pitchFamily="18" charset="0"/>
              </a:rPr>
              <a:t>Continuing our conservative spending:</a:t>
            </a:r>
          </a:p>
          <a:p>
            <a:pPr lvl="1"/>
            <a:endParaRPr lang="en-US" sz="1600" dirty="0" smtClean="0">
              <a:latin typeface="Garamond" pitchFamily="18" charset="0"/>
            </a:endParaRPr>
          </a:p>
          <a:p>
            <a:pPr lvl="1">
              <a:buFont typeface="Wingdings" pitchFamily="2" charset="2"/>
              <a:buChar char="§"/>
            </a:pPr>
            <a:r>
              <a:rPr lang="en-US" sz="2000" b="1" dirty="0" smtClean="0">
                <a:latin typeface="Garamond" pitchFamily="18" charset="0"/>
              </a:rPr>
              <a:t>The FY 13/14 budget addresses six major issues that reduced revenue or increased expenditures</a:t>
            </a:r>
          </a:p>
          <a:p>
            <a:pPr lvl="1">
              <a:buNone/>
            </a:pPr>
            <a:endParaRPr lang="en-US" sz="2000" b="1" dirty="0" smtClean="0">
              <a:latin typeface="Garamond" pitchFamily="18" charset="0"/>
            </a:endParaRPr>
          </a:p>
          <a:p>
            <a:pPr lvl="1">
              <a:buFont typeface="Wingdings" pitchFamily="2" charset="2"/>
              <a:buChar char="§"/>
            </a:pPr>
            <a:r>
              <a:rPr lang="en-US" sz="2000" b="1" dirty="0" smtClean="0">
                <a:latin typeface="Garamond" pitchFamily="18" charset="0"/>
              </a:rPr>
              <a:t>We recommend an especially conservative approach in light of the proposed commercial property tax rollback and capping of future growth of property tax revenue across all property classes.</a:t>
            </a:r>
          </a:p>
          <a:p>
            <a:pPr lvl="1">
              <a:buNone/>
            </a:pPr>
            <a:endParaRPr lang="en-US" sz="2000" b="1" dirty="0" smtClean="0">
              <a:latin typeface="Garamond" pitchFamily="18" charset="0"/>
            </a:endParaRPr>
          </a:p>
          <a:p>
            <a:pPr lvl="1">
              <a:buFont typeface="Wingdings" pitchFamily="2" charset="2"/>
              <a:buChar char="§"/>
            </a:pPr>
            <a:r>
              <a:rPr lang="en-US" sz="2000" b="1" dirty="0" smtClean="0">
                <a:latin typeface="Garamond" pitchFamily="18" charset="0"/>
              </a:rPr>
              <a:t>We have reconciled all funds with the exception of the General Fund</a:t>
            </a:r>
          </a:p>
          <a:p>
            <a:pPr lvl="2">
              <a:buFont typeface="Wingdings" pitchFamily="2" charset="2"/>
              <a:buChar char="§"/>
            </a:pPr>
            <a:r>
              <a:rPr lang="en-US" sz="1800" b="1" dirty="0" smtClean="0">
                <a:latin typeface="Garamond" pitchFamily="18" charset="0"/>
              </a:rPr>
              <a:t>$155,623 shortfall</a:t>
            </a:r>
          </a:p>
          <a:p>
            <a:pPr marL="1262063" lvl="3">
              <a:buFont typeface="Wingdings" pitchFamily="2" charset="2"/>
              <a:buChar char="§"/>
            </a:pPr>
            <a:r>
              <a:rPr lang="en-US" sz="1600" b="1" dirty="0" smtClean="0">
                <a:latin typeface="Garamond" pitchFamily="18" charset="0"/>
              </a:rPr>
              <a:t>Review of all open positions</a:t>
            </a:r>
          </a:p>
          <a:p>
            <a:pPr marL="1262063" lvl="3">
              <a:buFont typeface="Wingdings" pitchFamily="2" charset="2"/>
              <a:buChar char="§"/>
            </a:pPr>
            <a:r>
              <a:rPr lang="en-US" sz="1600" b="1" dirty="0" smtClean="0">
                <a:latin typeface="Garamond" pitchFamily="18" charset="0"/>
              </a:rPr>
              <a:t>Further reduction of operating budgets</a:t>
            </a:r>
          </a:p>
          <a:p>
            <a:pPr marL="1262063" lvl="3">
              <a:buFont typeface="Wingdings" pitchFamily="2" charset="2"/>
              <a:buChar char="§"/>
            </a:pPr>
            <a:r>
              <a:rPr lang="en-US" sz="1600" b="1" dirty="0" smtClean="0">
                <a:latin typeface="Garamond" pitchFamily="18" charset="0"/>
              </a:rPr>
              <a:t>Increase in the levy rate</a:t>
            </a:r>
          </a:p>
          <a:p>
            <a:pPr marL="1262063" lvl="3">
              <a:buFont typeface="Wingdings" pitchFamily="2" charset="2"/>
              <a:buChar char="§"/>
            </a:pPr>
            <a:r>
              <a:rPr lang="en-US" sz="1600" b="1" dirty="0" smtClean="0">
                <a:latin typeface="Garamond" pitchFamily="18" charset="0"/>
              </a:rPr>
              <a:t>Draw down the General Fund balance</a:t>
            </a:r>
          </a:p>
          <a:p>
            <a:pPr lvl="1">
              <a:buFont typeface="Wingdings" pitchFamily="2" charset="2"/>
              <a:buChar char="§"/>
            </a:pPr>
            <a:endParaRPr lang="en-US" sz="2000" b="1" dirty="0" smtClean="0">
              <a:latin typeface="Garamond" pitchFamily="18" charset="0"/>
            </a:endParaRPr>
          </a:p>
          <a:p>
            <a:pPr lvl="1">
              <a:buFont typeface="Wingdings" pitchFamily="2" charset="2"/>
              <a:buChar char="§"/>
            </a:pPr>
            <a:endParaRPr lang="en-US" sz="2000" b="1" dirty="0" smtClean="0">
              <a:latin typeface="Garamond" pitchFamily="18" charset="0"/>
            </a:endParaRPr>
          </a:p>
          <a:p>
            <a:pPr lvl="2">
              <a:buNone/>
            </a:pPr>
            <a:endParaRPr lang="en-US" sz="2000" b="1" dirty="0" smtClean="0">
              <a:solidFill>
                <a:srgbClr val="FFC000"/>
              </a:solidFill>
              <a:latin typeface="Garamond" pitchFamily="18" charset="0"/>
            </a:endParaRPr>
          </a:p>
          <a:p>
            <a:pPr lvl="2">
              <a:buNone/>
            </a:pPr>
            <a:endParaRPr lang="en-US" sz="2000" b="1" dirty="0" smtClean="0">
              <a:solidFill>
                <a:srgbClr val="FFC000"/>
              </a:solidFill>
              <a:latin typeface="Garamond" pitchFamily="18" charset="0"/>
            </a:endParaRPr>
          </a:p>
        </p:txBody>
      </p:sp>
      <p:sp>
        <p:nvSpPr>
          <p:cNvPr id="4" name="Slide Number Placeholder 3"/>
          <p:cNvSpPr>
            <a:spLocks noGrp="1"/>
          </p:cNvSpPr>
          <p:nvPr>
            <p:ph type="sldNum" sz="quarter" idx="12"/>
          </p:nvPr>
        </p:nvSpPr>
        <p:spPr/>
        <p:txBody>
          <a:bodyPr/>
          <a:lstStyle/>
          <a:p>
            <a:fld id="{DFB9B2EE-DA42-487F-BA2F-9CCA8600FCD1}" type="slidenum">
              <a:rPr lang="en-US" smtClean="0"/>
              <a:pPr/>
              <a:t>6</a:t>
            </a:fld>
            <a:endParaRPr lang="en-US" dirty="0"/>
          </a:p>
        </p:txBody>
      </p:sp>
      <p:sp>
        <p:nvSpPr>
          <p:cNvPr id="2" name="Title 1"/>
          <p:cNvSpPr>
            <a:spLocks noGrp="1"/>
          </p:cNvSpPr>
          <p:nvPr>
            <p:ph type="title"/>
          </p:nvPr>
        </p:nvSpPr>
        <p:spPr/>
        <p:txBody>
          <a:bodyPr>
            <a:noAutofit/>
          </a:bodyPr>
          <a:lstStyle/>
          <a:p>
            <a:r>
              <a:rPr lang="en-US" sz="2800" b="1" dirty="0" smtClean="0">
                <a:solidFill>
                  <a:schemeClr val="accent5">
                    <a:lumMod val="50000"/>
                  </a:schemeClr>
                </a:solidFill>
                <a:latin typeface="Garamond" pitchFamily="18" charset="0"/>
              </a:rPr>
              <a:t>We recommend balance within these three key areas in FY 13/14 by:  </a:t>
            </a:r>
            <a:endParaRPr lang="en-US" sz="2800" b="1" dirty="0">
              <a:solidFill>
                <a:schemeClr val="accent5">
                  <a:lumMod val="50000"/>
                </a:schemeClr>
              </a:solidFill>
              <a:latin typeface="Garamond"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95401"/>
            <a:ext cx="8915400" cy="5410200"/>
          </a:xfrm>
        </p:spPr>
        <p:txBody>
          <a:bodyPr>
            <a:normAutofit/>
          </a:bodyPr>
          <a:lstStyle/>
          <a:p>
            <a:pPr>
              <a:buNone/>
            </a:pPr>
            <a:r>
              <a:rPr lang="en-US" sz="2400" b="1" dirty="0" smtClean="0">
                <a:solidFill>
                  <a:srgbClr val="002060"/>
                </a:solidFill>
                <a:latin typeface="Garamond" pitchFamily="18" charset="0"/>
              </a:rPr>
              <a:t>2) </a:t>
            </a:r>
            <a:r>
              <a:rPr lang="en-US" sz="2400" b="1" u="sng" dirty="0" smtClean="0">
                <a:solidFill>
                  <a:srgbClr val="002060"/>
                </a:solidFill>
                <a:latin typeface="Garamond" pitchFamily="18" charset="0"/>
              </a:rPr>
              <a:t>Funding Aggressive CIP Program previously discussed:</a:t>
            </a:r>
          </a:p>
          <a:p>
            <a:endParaRPr lang="en-US" sz="1800" b="1" u="sng" dirty="0" smtClean="0">
              <a:latin typeface="Garamond" pitchFamily="18" charset="0"/>
            </a:endParaRPr>
          </a:p>
          <a:p>
            <a:pPr lvl="1">
              <a:buFont typeface="Wingdings" pitchFamily="2" charset="2"/>
              <a:buChar char="§"/>
            </a:pPr>
            <a:r>
              <a:rPr lang="en-US" sz="2000" b="1" dirty="0" smtClean="0">
                <a:latin typeface="Garamond" pitchFamily="18" charset="0"/>
              </a:rPr>
              <a:t>Supports our growing community’s infrastructure needs </a:t>
            </a:r>
          </a:p>
          <a:p>
            <a:pPr lvl="2">
              <a:buNone/>
            </a:pPr>
            <a:r>
              <a:rPr lang="en-US" sz="2000" b="1" dirty="0" smtClean="0">
                <a:latin typeface="Garamond" pitchFamily="18" charset="0"/>
              </a:rPr>
              <a:t>(New and existing Roads, Storm water improvements, Sewer expansion)</a:t>
            </a:r>
          </a:p>
          <a:p>
            <a:pPr lvl="1">
              <a:buFont typeface="Wingdings" pitchFamily="2" charset="2"/>
              <a:buChar char="§"/>
            </a:pPr>
            <a:endParaRPr lang="en-US" sz="2000" b="1" dirty="0" smtClean="0">
              <a:latin typeface="Garamond" pitchFamily="18" charset="0"/>
            </a:endParaRPr>
          </a:p>
          <a:p>
            <a:pPr lvl="1">
              <a:buFont typeface="Wingdings" pitchFamily="2" charset="2"/>
              <a:buChar char="§"/>
            </a:pPr>
            <a:r>
              <a:rPr lang="en-US" sz="2000" b="1" dirty="0" smtClean="0">
                <a:latin typeface="Garamond" pitchFamily="18" charset="0"/>
              </a:rPr>
              <a:t>Maintains and enhances our City’s Cultural and Recreation amenities (FMAS, Library, Parks, Recreation Trails, Golf improvements etc.)</a:t>
            </a:r>
          </a:p>
          <a:p>
            <a:pPr lvl="1">
              <a:buFont typeface="Wingdings" pitchFamily="2" charset="2"/>
              <a:buChar char="§"/>
            </a:pPr>
            <a:endParaRPr lang="en-US" sz="2000" b="1" dirty="0" smtClean="0">
              <a:latin typeface="Garamond" pitchFamily="18" charset="0"/>
            </a:endParaRPr>
          </a:p>
          <a:p>
            <a:pPr lvl="2">
              <a:buClr>
                <a:schemeClr val="accent3">
                  <a:lumMod val="50000"/>
                </a:schemeClr>
              </a:buClr>
              <a:buFont typeface="Wingdings" pitchFamily="2" charset="2"/>
              <a:buChar char="§"/>
            </a:pPr>
            <a:r>
              <a:rPr lang="en-US" sz="2000" b="1" dirty="0" smtClean="0">
                <a:solidFill>
                  <a:schemeClr val="accent3">
                    <a:lumMod val="50000"/>
                  </a:schemeClr>
                </a:solidFill>
                <a:latin typeface="Garamond" pitchFamily="18" charset="0"/>
              </a:rPr>
              <a:t>Impact:</a:t>
            </a:r>
          </a:p>
          <a:p>
            <a:pPr lvl="1">
              <a:buFont typeface="Wingdings" pitchFamily="2" charset="2"/>
              <a:buChar char="§"/>
            </a:pPr>
            <a:r>
              <a:rPr lang="en-US" sz="2000" b="1" dirty="0" smtClean="0">
                <a:latin typeface="Garamond" pitchFamily="18" charset="0"/>
              </a:rPr>
              <a:t>Maintains Debt Levy Rate at $5.00 per $1,000 assessed taxable valuation</a:t>
            </a:r>
          </a:p>
          <a:p>
            <a:pPr lvl="1">
              <a:buFont typeface="Wingdings" pitchFamily="2" charset="2"/>
              <a:buChar char="§"/>
            </a:pPr>
            <a:endParaRPr lang="en-US" sz="2000" b="1" dirty="0" smtClean="0">
              <a:latin typeface="Garamond" pitchFamily="18" charset="0"/>
            </a:endParaRPr>
          </a:p>
          <a:p>
            <a:pPr lvl="1">
              <a:buFont typeface="Wingdings" pitchFamily="2" charset="2"/>
              <a:buChar char="§"/>
            </a:pPr>
            <a:r>
              <a:rPr lang="en-US" sz="2000" b="1" dirty="0" smtClean="0">
                <a:latin typeface="Garamond" pitchFamily="18" charset="0"/>
              </a:rPr>
              <a:t>The proposed Debt Margin Ratio is approximately 76% for FY 13/14</a:t>
            </a:r>
            <a:endParaRPr lang="en-US" sz="2000" b="1" dirty="0">
              <a:latin typeface="Garamond" pitchFamily="18" charset="0"/>
            </a:endParaRPr>
          </a:p>
        </p:txBody>
      </p:sp>
      <p:sp>
        <p:nvSpPr>
          <p:cNvPr id="4" name="Slide Number Placeholder 3"/>
          <p:cNvSpPr>
            <a:spLocks noGrp="1"/>
          </p:cNvSpPr>
          <p:nvPr>
            <p:ph type="sldNum" sz="quarter" idx="12"/>
          </p:nvPr>
        </p:nvSpPr>
        <p:spPr/>
        <p:txBody>
          <a:bodyPr/>
          <a:lstStyle/>
          <a:p>
            <a:fld id="{DFB9B2EE-DA42-487F-BA2F-9CCA8600FCD1}" type="slidenum">
              <a:rPr lang="en-US" smtClean="0"/>
              <a:pPr/>
              <a:t>7</a:t>
            </a:fld>
            <a:endParaRPr lang="en-US" dirty="0"/>
          </a:p>
        </p:txBody>
      </p:sp>
      <p:sp>
        <p:nvSpPr>
          <p:cNvPr id="2" name="Title 1"/>
          <p:cNvSpPr>
            <a:spLocks noGrp="1"/>
          </p:cNvSpPr>
          <p:nvPr>
            <p:ph type="title"/>
          </p:nvPr>
        </p:nvSpPr>
        <p:spPr>
          <a:xfrm>
            <a:off x="228600" y="152400"/>
            <a:ext cx="8686800" cy="1066800"/>
          </a:xfrm>
        </p:spPr>
        <p:txBody>
          <a:bodyPr>
            <a:normAutofit/>
          </a:bodyPr>
          <a:lstStyle/>
          <a:p>
            <a:r>
              <a:rPr lang="en-US" sz="2800" dirty="0" smtClean="0">
                <a:solidFill>
                  <a:schemeClr val="accent5">
                    <a:lumMod val="50000"/>
                  </a:schemeClr>
                </a:solidFill>
                <a:latin typeface="Garamond" pitchFamily="18" charset="0"/>
              </a:rPr>
              <a:t>We recommend balance within these three key areas in FY 13/14 by: </a:t>
            </a:r>
            <a:endParaRPr lang="en-US" sz="2800" dirty="0">
              <a:solidFill>
                <a:srgbClr val="FFC000"/>
              </a:solidFill>
              <a:latin typeface="Garamond"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8991600" cy="5638800"/>
          </a:xfrm>
          <a:noFill/>
        </p:spPr>
        <p:txBody>
          <a:bodyPr>
            <a:normAutofit fontScale="85000" lnSpcReduction="20000"/>
          </a:bodyPr>
          <a:lstStyle/>
          <a:p>
            <a:pPr>
              <a:buNone/>
            </a:pPr>
            <a:r>
              <a:rPr lang="en-US" sz="2400" b="1" dirty="0" smtClean="0">
                <a:solidFill>
                  <a:srgbClr val="002060"/>
                </a:solidFill>
                <a:latin typeface="Garamond" pitchFamily="18" charset="0"/>
              </a:rPr>
              <a:t>3)  Lastly, continuing our practice of “</a:t>
            </a:r>
            <a:r>
              <a:rPr lang="en-US" sz="2400" b="1" u="sng" dirty="0" smtClean="0">
                <a:solidFill>
                  <a:srgbClr val="002060"/>
                </a:solidFill>
                <a:latin typeface="Garamond" pitchFamily="18" charset="0"/>
              </a:rPr>
              <a:t>raising revenues incrementally</a:t>
            </a:r>
            <a:r>
              <a:rPr lang="en-US" sz="2400" b="1" dirty="0" smtClean="0">
                <a:solidFill>
                  <a:srgbClr val="002060"/>
                </a:solidFill>
                <a:latin typeface="Garamond" pitchFamily="18" charset="0"/>
              </a:rPr>
              <a:t>” as planned during the last several years:</a:t>
            </a:r>
          </a:p>
          <a:p>
            <a:pPr>
              <a:buNone/>
            </a:pPr>
            <a:endParaRPr lang="en-US" sz="1800" dirty="0" smtClean="0">
              <a:latin typeface="Garamond" pitchFamily="18" charset="0"/>
            </a:endParaRPr>
          </a:p>
          <a:p>
            <a:pPr lvl="2">
              <a:buNone/>
              <a:tabLst>
                <a:tab pos="3371850" algn="l"/>
              </a:tabLst>
            </a:pPr>
            <a:r>
              <a:rPr lang="en-US" sz="2100" b="1" dirty="0" smtClean="0">
                <a:solidFill>
                  <a:schemeClr val="accent3">
                    <a:lumMod val="50000"/>
                  </a:schemeClr>
                </a:solidFill>
                <a:latin typeface="Garamond" pitchFamily="18" charset="0"/>
              </a:rPr>
              <a:t>User Fees:</a:t>
            </a:r>
          </a:p>
          <a:p>
            <a:pPr lvl="1">
              <a:buFont typeface="Wingdings" pitchFamily="2" charset="2"/>
              <a:buChar char="§"/>
            </a:pPr>
            <a:r>
              <a:rPr lang="en-US" sz="2100" b="1" dirty="0" smtClean="0">
                <a:latin typeface="Garamond" pitchFamily="18" charset="0"/>
              </a:rPr>
              <a:t>Recommend planned incremental increases in several Enterprise Funds’ user fees:</a:t>
            </a:r>
          </a:p>
          <a:p>
            <a:pPr lvl="2">
              <a:buClr>
                <a:schemeClr val="accent3">
                  <a:lumMod val="50000"/>
                </a:schemeClr>
              </a:buClr>
              <a:buFont typeface="Wingdings" pitchFamily="2" charset="2"/>
              <a:buChar char="Ø"/>
            </a:pPr>
            <a:r>
              <a:rPr lang="en-US" sz="1900" b="1" dirty="0" smtClean="0">
                <a:latin typeface="Garamond" pitchFamily="18" charset="0"/>
              </a:rPr>
              <a:t> 3% Garbage, $0.20 Sewer, $0.35 Storm water .  The increased user fees will continue to allow those operations to be self-sufficient and are primarily project driven.   </a:t>
            </a:r>
          </a:p>
          <a:p>
            <a:pPr lvl="2">
              <a:buNone/>
            </a:pPr>
            <a:endParaRPr lang="en-US" sz="2100" b="1" dirty="0" smtClean="0">
              <a:solidFill>
                <a:srgbClr val="FFC000"/>
              </a:solidFill>
              <a:latin typeface="Garamond" pitchFamily="18" charset="0"/>
            </a:endParaRPr>
          </a:p>
          <a:p>
            <a:pPr lvl="2">
              <a:buNone/>
            </a:pPr>
            <a:r>
              <a:rPr lang="en-US" sz="2100" b="1" dirty="0" smtClean="0">
                <a:solidFill>
                  <a:schemeClr val="accent3">
                    <a:lumMod val="50000"/>
                  </a:schemeClr>
                </a:solidFill>
                <a:latin typeface="Garamond" pitchFamily="18" charset="0"/>
              </a:rPr>
              <a:t>Property Taxes:</a:t>
            </a:r>
          </a:p>
          <a:p>
            <a:pPr lvl="1">
              <a:lnSpc>
                <a:spcPct val="110000"/>
              </a:lnSpc>
              <a:buFont typeface="Wingdings" pitchFamily="2" charset="2"/>
              <a:buChar char="§"/>
            </a:pPr>
            <a:r>
              <a:rPr lang="en-US" sz="2100" b="1" dirty="0" smtClean="0">
                <a:latin typeface="Garamond" pitchFamily="18" charset="0"/>
              </a:rPr>
              <a:t>We do recommend MAINTAINING the current levy rate at $12.55  </a:t>
            </a:r>
          </a:p>
          <a:p>
            <a:pPr lvl="1">
              <a:lnSpc>
                <a:spcPct val="110000"/>
              </a:lnSpc>
              <a:buFont typeface="Wingdings" pitchFamily="2" charset="2"/>
              <a:buChar char="§"/>
            </a:pPr>
            <a:r>
              <a:rPr lang="en-US" sz="2100" b="1" dirty="0" smtClean="0">
                <a:latin typeface="Garamond" pitchFamily="18" charset="0"/>
              </a:rPr>
              <a:t>However, despite maintaining the levy rate, </a:t>
            </a:r>
            <a:r>
              <a:rPr lang="en-US" sz="2100" b="1" u="sng" dirty="0" smtClean="0">
                <a:latin typeface="Garamond" pitchFamily="18" charset="0"/>
              </a:rPr>
              <a:t>taxes on residential property will increase</a:t>
            </a:r>
            <a:r>
              <a:rPr lang="en-US" sz="2100" b="1" dirty="0" smtClean="0">
                <a:latin typeface="Garamond" pitchFamily="18" charset="0"/>
              </a:rPr>
              <a:t>:</a:t>
            </a:r>
          </a:p>
          <a:p>
            <a:pPr lvl="2">
              <a:lnSpc>
                <a:spcPct val="110000"/>
              </a:lnSpc>
              <a:buClr>
                <a:schemeClr val="accent3">
                  <a:lumMod val="50000"/>
                </a:schemeClr>
              </a:buClr>
              <a:buFont typeface="Wingdings" pitchFamily="2" charset="2"/>
              <a:buChar char="Ø"/>
            </a:pPr>
            <a:r>
              <a:rPr lang="en-US" sz="2100" b="1" dirty="0" smtClean="0">
                <a:latin typeface="Garamond" pitchFamily="18" charset="0"/>
              </a:rPr>
              <a:t>4.07% increase in the rollback on residential property (50.75% to 52.82%); and</a:t>
            </a:r>
          </a:p>
          <a:p>
            <a:pPr lvl="2">
              <a:lnSpc>
                <a:spcPct val="110000"/>
              </a:lnSpc>
              <a:buClr>
                <a:schemeClr val="accent3">
                  <a:lumMod val="50000"/>
                </a:schemeClr>
              </a:buClr>
              <a:buFont typeface="Wingdings" pitchFamily="2" charset="2"/>
              <a:buChar char="Ø"/>
            </a:pPr>
            <a:r>
              <a:rPr lang="en-US" sz="2100" b="1" dirty="0" smtClean="0">
                <a:latin typeface="Garamond" pitchFamily="18" charset="0"/>
              </a:rPr>
              <a:t>1.8% average increase in assessed valuations city wide.</a:t>
            </a:r>
          </a:p>
          <a:p>
            <a:pPr lvl="3">
              <a:lnSpc>
                <a:spcPct val="110000"/>
              </a:lnSpc>
              <a:buClr>
                <a:schemeClr val="accent1"/>
              </a:buClr>
            </a:pPr>
            <a:r>
              <a:rPr lang="en-US" sz="2100" b="1" dirty="0" smtClean="0">
                <a:solidFill>
                  <a:schemeClr val="accent3">
                    <a:lumMod val="50000"/>
                  </a:schemeClr>
                </a:solidFill>
                <a:latin typeface="Garamond" pitchFamily="18" charset="0"/>
              </a:rPr>
              <a:t>Maintaining the levy rate will allow the City to benefit from $890,241 of additional taxes needed to support current City operations. </a:t>
            </a:r>
          </a:p>
          <a:p>
            <a:pPr lvl="1">
              <a:lnSpc>
                <a:spcPct val="110000"/>
              </a:lnSpc>
            </a:pPr>
            <a:endParaRPr lang="en-US" sz="1200" dirty="0" smtClean="0">
              <a:latin typeface="Garamond" pitchFamily="18" charset="0"/>
            </a:endParaRPr>
          </a:p>
          <a:p>
            <a:pPr lvl="5" algn="ctr">
              <a:lnSpc>
                <a:spcPct val="110000"/>
              </a:lnSpc>
              <a:buClr>
                <a:schemeClr val="accent1"/>
              </a:buClr>
              <a:buFont typeface="Wingdings" pitchFamily="2" charset="2"/>
              <a:buChar char="§"/>
            </a:pPr>
            <a:r>
              <a:rPr lang="en-US" sz="2100" b="1" dirty="0" smtClean="0">
                <a:latin typeface="Garamond" pitchFamily="18" charset="0"/>
              </a:rPr>
              <a:t>Bettendorf continues to realize Excellent Growth in our tax base which allows greater flexibility for budget priorities.  Gross values increased $51.2M.</a:t>
            </a:r>
          </a:p>
          <a:p>
            <a:pPr lvl="1"/>
            <a:endParaRPr lang="en-US" sz="2000" dirty="0" smtClean="0">
              <a:latin typeface="Garamond" pitchFamily="18" charset="0"/>
            </a:endParaRPr>
          </a:p>
        </p:txBody>
      </p:sp>
      <p:sp>
        <p:nvSpPr>
          <p:cNvPr id="4" name="Slide Number Placeholder 3"/>
          <p:cNvSpPr>
            <a:spLocks noGrp="1"/>
          </p:cNvSpPr>
          <p:nvPr>
            <p:ph type="sldNum" sz="quarter" idx="12"/>
          </p:nvPr>
        </p:nvSpPr>
        <p:spPr/>
        <p:txBody>
          <a:bodyPr/>
          <a:lstStyle/>
          <a:p>
            <a:fld id="{DFB9B2EE-DA42-487F-BA2F-9CCA8600FCD1}" type="slidenum">
              <a:rPr lang="en-US" smtClean="0"/>
              <a:pPr/>
              <a:t>8</a:t>
            </a:fld>
            <a:endParaRPr lang="en-US" dirty="0"/>
          </a:p>
        </p:txBody>
      </p:sp>
      <p:sp>
        <p:nvSpPr>
          <p:cNvPr id="2" name="Title 1"/>
          <p:cNvSpPr>
            <a:spLocks noGrp="1"/>
          </p:cNvSpPr>
          <p:nvPr>
            <p:ph type="title"/>
          </p:nvPr>
        </p:nvSpPr>
        <p:spPr>
          <a:xfrm>
            <a:off x="228600" y="0"/>
            <a:ext cx="8686800" cy="1066800"/>
          </a:xfrm>
        </p:spPr>
        <p:txBody>
          <a:bodyPr>
            <a:normAutofit/>
          </a:bodyPr>
          <a:lstStyle/>
          <a:p>
            <a:r>
              <a:rPr lang="en-US" sz="2800" dirty="0" smtClean="0">
                <a:solidFill>
                  <a:schemeClr val="accent5">
                    <a:lumMod val="50000"/>
                  </a:schemeClr>
                </a:solidFill>
                <a:latin typeface="Garamond" pitchFamily="18" charset="0"/>
              </a:rPr>
              <a:t>We recommend balance within these three key areas in FY 13/14 by: </a:t>
            </a:r>
            <a:endParaRPr lang="en-US" sz="2800" dirty="0">
              <a:solidFill>
                <a:srgbClr val="FFC000"/>
              </a:solidFill>
              <a:latin typeface="Garamond"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FB9B2EE-DA42-487F-BA2F-9CCA8600FCD1}" type="slidenum">
              <a:rPr lang="en-US" smtClean="0"/>
              <a:pPr/>
              <a:t>9</a:t>
            </a:fld>
            <a:endParaRPr lang="en-US" dirty="0"/>
          </a:p>
        </p:txBody>
      </p:sp>
      <p:graphicFrame>
        <p:nvGraphicFramePr>
          <p:cNvPr id="363524" name="Object 4"/>
          <p:cNvGraphicFramePr>
            <a:graphicFrameLocks noChangeAspect="1"/>
          </p:cNvGraphicFramePr>
          <p:nvPr/>
        </p:nvGraphicFramePr>
        <p:xfrm>
          <a:off x="914400" y="0"/>
          <a:ext cx="7334250" cy="3552825"/>
        </p:xfrm>
        <a:graphic>
          <a:graphicData uri="http://schemas.openxmlformats.org/presentationml/2006/ole">
            <p:oleObj spid="_x0000_s363524" name="Worksheet" r:id="rId4" imgW="7334205" imgH="3552876" progId="Excel.Sheet.12">
              <p:embed/>
            </p:oleObj>
          </a:graphicData>
        </a:graphic>
      </p:graphicFrame>
      <p:graphicFrame>
        <p:nvGraphicFramePr>
          <p:cNvPr id="9" name="Chart 8"/>
          <p:cNvGraphicFramePr>
            <a:graphicFrameLocks/>
          </p:cNvGraphicFramePr>
          <p:nvPr/>
        </p:nvGraphicFramePr>
        <p:xfrm>
          <a:off x="838200" y="3505200"/>
          <a:ext cx="7244715" cy="296545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DFB9B2EE-DA42-487F-BA2F-9CCA8600FCD1}" type="slidenum">
              <a:rPr lang="en-US" smtClean="0"/>
              <a:pPr/>
              <a:t>10</a:t>
            </a:fld>
            <a:endParaRPr lang="en-US" dirty="0"/>
          </a:p>
        </p:txBody>
      </p:sp>
      <p:graphicFrame>
        <p:nvGraphicFramePr>
          <p:cNvPr id="362499" name="Object 3"/>
          <p:cNvGraphicFramePr>
            <a:graphicFrameLocks noChangeAspect="1"/>
          </p:cNvGraphicFramePr>
          <p:nvPr/>
        </p:nvGraphicFramePr>
        <p:xfrm>
          <a:off x="990600" y="0"/>
          <a:ext cx="7334250" cy="3114675"/>
        </p:xfrm>
        <a:graphic>
          <a:graphicData uri="http://schemas.openxmlformats.org/presentationml/2006/ole">
            <p:oleObj spid="_x0000_s362499" name="Worksheet" r:id="rId4" imgW="7334205" imgH="3114714" progId="Excel.Sheet.12">
              <p:embed/>
            </p:oleObj>
          </a:graphicData>
        </a:graphic>
      </p:graphicFrame>
      <p:graphicFrame>
        <p:nvGraphicFramePr>
          <p:cNvPr id="10" name="Chart 9"/>
          <p:cNvGraphicFramePr>
            <a:graphicFrameLocks/>
          </p:cNvGraphicFramePr>
          <p:nvPr/>
        </p:nvGraphicFramePr>
        <p:xfrm>
          <a:off x="1600200" y="3276600"/>
          <a:ext cx="6071235" cy="3476625"/>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152400" y="228600"/>
            <a:ext cx="8839200" cy="762000"/>
          </a:xfrm>
        </p:spPr>
        <p:txBody>
          <a:bodyPr>
            <a:normAutofit fontScale="90000"/>
          </a:bodyPr>
          <a:lstStyle/>
          <a:p>
            <a:pPr marL="566738" indent="-566738"/>
            <a:r>
              <a:rPr lang="en-US" sz="3600" b="1" dirty="0" smtClean="0">
                <a:solidFill>
                  <a:schemeClr val="tx2">
                    <a:lumMod val="75000"/>
                  </a:schemeClr>
                </a:solidFill>
                <a:effectLst>
                  <a:outerShdw blurRad="38100" dist="38100" dir="2700000" algn="tl">
                    <a:srgbClr val="000000">
                      <a:alpha val="43137"/>
                    </a:srgbClr>
                  </a:outerShdw>
                </a:effectLst>
                <a:latin typeface="Garamond" pitchFamily="18" charset="0"/>
              </a:rPr>
              <a:t>Budget Highlights - FY 2013/14 Budget:</a:t>
            </a:r>
            <a:r>
              <a:rPr lang="en-US" sz="2000" b="1" dirty="0">
                <a:solidFill>
                  <a:schemeClr val="tx1"/>
                </a:solidFill>
                <a:effectLst>
                  <a:outerShdw blurRad="38100" dist="38100" dir="2700000" algn="tl">
                    <a:srgbClr val="000000">
                      <a:alpha val="43137"/>
                    </a:srgbClr>
                  </a:outerShdw>
                </a:effectLst>
                <a:latin typeface="Garamond" pitchFamily="18" charset="0"/>
              </a:rPr>
              <a:t/>
            </a:r>
            <a:br>
              <a:rPr lang="en-US" sz="2000" b="1" dirty="0">
                <a:solidFill>
                  <a:schemeClr val="tx1"/>
                </a:solidFill>
                <a:effectLst>
                  <a:outerShdw blurRad="38100" dist="38100" dir="2700000" algn="tl">
                    <a:srgbClr val="000000">
                      <a:alpha val="43137"/>
                    </a:srgbClr>
                  </a:outerShdw>
                </a:effectLst>
                <a:latin typeface="Garamond" pitchFamily="18" charset="0"/>
              </a:rPr>
            </a:br>
            <a:endParaRPr lang="en-US" sz="2800" dirty="0">
              <a:solidFill>
                <a:schemeClr val="tx1"/>
              </a:solidFill>
              <a:effectLst>
                <a:outerShdw blurRad="38100" dist="38100" dir="2700000" algn="tl">
                  <a:srgbClr val="000000">
                    <a:alpha val="43137"/>
                  </a:srgbClr>
                </a:outerShdw>
              </a:effectLst>
              <a:latin typeface="Garamond" pitchFamily="18" charset="0"/>
            </a:endParaRPr>
          </a:p>
        </p:txBody>
      </p:sp>
      <p:sp>
        <p:nvSpPr>
          <p:cNvPr id="211971" name="Rectangle 3"/>
          <p:cNvSpPr>
            <a:spLocks noGrp="1" noChangeArrowheads="1"/>
          </p:cNvSpPr>
          <p:nvPr>
            <p:ph type="body" sz="half" idx="1"/>
          </p:nvPr>
        </p:nvSpPr>
        <p:spPr>
          <a:xfrm>
            <a:off x="609600" y="1828800"/>
            <a:ext cx="3810000" cy="4191000"/>
          </a:xfrm>
        </p:spPr>
        <p:txBody>
          <a:bodyPr>
            <a:normAutofit/>
          </a:bodyPr>
          <a:lstStyle/>
          <a:p>
            <a:r>
              <a:rPr lang="en-US" sz="1600" b="1" dirty="0" smtClean="0">
                <a:latin typeface="Garamond" pitchFamily="18" charset="0"/>
              </a:rPr>
              <a:t>Bettendorf is one of a few Iowa cities with a General Fund levy below $8.10.  This allows a 7% growth equating to $989,608 of potential property taxes.</a:t>
            </a:r>
          </a:p>
          <a:p>
            <a:endParaRPr lang="en-US" sz="1600" dirty="0" smtClean="0">
              <a:latin typeface="Garamond" pitchFamily="18" charset="0"/>
            </a:endParaRPr>
          </a:p>
          <a:p>
            <a:r>
              <a:rPr lang="en-US" sz="1600" b="1" dirty="0" smtClean="0">
                <a:latin typeface="Garamond" pitchFamily="18" charset="0"/>
              </a:rPr>
              <a:t>Bettendorf also has capacity within the “amount necessary” levies, which if implemented equates to another $4.7 million in taxes.</a:t>
            </a:r>
          </a:p>
          <a:p>
            <a:pPr lvl="1">
              <a:buFont typeface="Arial" pitchFamily="34" charset="0"/>
              <a:buChar char="•"/>
            </a:pPr>
            <a:r>
              <a:rPr lang="en-US" sz="1600" dirty="0" smtClean="0">
                <a:latin typeface="Garamond" pitchFamily="18" charset="0"/>
              </a:rPr>
              <a:t>Police &amp; Fire Retirement</a:t>
            </a:r>
          </a:p>
          <a:p>
            <a:pPr lvl="1">
              <a:buFont typeface="Arial" pitchFamily="34" charset="0"/>
              <a:buChar char="•"/>
            </a:pPr>
            <a:r>
              <a:rPr lang="en-US" sz="1600" dirty="0" smtClean="0">
                <a:latin typeface="Garamond" pitchFamily="18" charset="0"/>
              </a:rPr>
              <a:t>FICA &amp; IPERS</a:t>
            </a:r>
          </a:p>
          <a:p>
            <a:pPr lvl="1">
              <a:buFont typeface="Arial" pitchFamily="34" charset="0"/>
              <a:buChar char="•"/>
            </a:pPr>
            <a:r>
              <a:rPr lang="en-US" sz="1600" dirty="0" smtClean="0">
                <a:latin typeface="Garamond" pitchFamily="18" charset="0"/>
              </a:rPr>
              <a:t>Other Employee Benefits (Health Insurance)</a:t>
            </a:r>
          </a:p>
          <a:p>
            <a:pPr lvl="1">
              <a:buFont typeface="Arial" pitchFamily="34" charset="0"/>
              <a:buChar char="•"/>
            </a:pPr>
            <a:r>
              <a:rPr lang="en-US" sz="1600" dirty="0" smtClean="0">
                <a:latin typeface="Garamond" pitchFamily="18" charset="0"/>
              </a:rPr>
              <a:t>Liability Insurance</a:t>
            </a:r>
          </a:p>
        </p:txBody>
      </p:sp>
      <p:graphicFrame>
        <p:nvGraphicFramePr>
          <p:cNvPr id="212017" name="Group 49"/>
          <p:cNvGraphicFramePr>
            <a:graphicFrameLocks noGrp="1"/>
          </p:cNvGraphicFramePr>
          <p:nvPr>
            <p:ph sz="quarter" idx="2"/>
          </p:nvPr>
        </p:nvGraphicFramePr>
        <p:xfrm>
          <a:off x="4724400" y="1828800"/>
          <a:ext cx="4191000" cy="4114800"/>
        </p:xfrm>
        <a:graphic>
          <a:graphicData uri="http://schemas.openxmlformats.org/drawingml/2006/table">
            <a:tbl>
              <a:tblPr>
                <a:tableStyleId>{08FB837D-C827-4EFA-A057-4D05807E0F7C}</a:tableStyleId>
              </a:tblPr>
              <a:tblGrid>
                <a:gridCol w="1662609"/>
                <a:gridCol w="1309191"/>
                <a:gridCol w="1219200"/>
              </a:tblGrid>
              <a:tr h="333131">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endParaRPr kumimoji="0" lang="en-US" sz="1600" b="0" i="0" u="none" strike="noStrike" cap="none" normalizeH="0" baseline="0" dirty="0" smtClean="0">
                        <a:ln>
                          <a:noFill/>
                        </a:ln>
                        <a:solidFill>
                          <a:srgbClr val="002060"/>
                        </a:solidFill>
                        <a:effectLst/>
                        <a:latin typeface="Times New Roman"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solidFill>
                            <a:srgbClr val="002060"/>
                          </a:solidFill>
                          <a:effectLst>
                            <a:outerShdw blurRad="38100" dist="38100" dir="2700000" algn="tl">
                              <a:srgbClr val="000000">
                                <a:alpha val="43137"/>
                              </a:srgbClr>
                            </a:outerShdw>
                          </a:effectLst>
                          <a:latin typeface="Garamond" pitchFamily="18" charset="0"/>
                        </a:rPr>
                        <a:t>FY 12/13</a:t>
                      </a: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solidFill>
                            <a:srgbClr val="002060"/>
                          </a:solidFill>
                          <a:effectLst>
                            <a:outerShdw blurRad="38100" dist="38100" dir="2700000" algn="tl">
                              <a:srgbClr val="000000">
                                <a:alpha val="43137"/>
                              </a:srgbClr>
                            </a:outerShdw>
                          </a:effectLst>
                          <a:latin typeface="Garamond" pitchFamily="18" charset="0"/>
                        </a:rPr>
                        <a:t>FY 13/14</a:t>
                      </a: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Garamond" pitchFamily="18" charset="0"/>
                      </a:endParaRPr>
                    </a:p>
                  </a:txBody>
                  <a:tcPr anchor="ctr" horzOverflow="overflow"/>
                </a:tc>
              </a:tr>
              <a:tr h="589919">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General Fund</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$7.55</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$7.55</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r>
              <a:tr h="598801">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Health Insurance</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0</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0</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r>
              <a:tr h="589919">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Liability Insurance</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0</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0</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r>
              <a:tr h="586764">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Police &amp; Fire Pension</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0</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0</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r>
              <a:tr h="652117">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Debt Service</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$5.00</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u="none" strike="noStrike" cap="none" normalizeH="0" baseline="0" dirty="0" smtClean="0">
                          <a:ln>
                            <a:noFill/>
                          </a:ln>
                          <a:solidFill>
                            <a:srgbClr val="002060"/>
                          </a:solidFill>
                          <a:effectLst/>
                          <a:latin typeface="Garamond" pitchFamily="18" charset="0"/>
                        </a:rPr>
                        <a:t>$5.00</a:t>
                      </a:r>
                      <a:endParaRPr kumimoji="0" lang="en-US" sz="1800" b="0" i="0" u="none" strike="noStrike" cap="none" normalizeH="0" baseline="0" dirty="0" smtClean="0">
                        <a:ln>
                          <a:noFill/>
                        </a:ln>
                        <a:solidFill>
                          <a:srgbClr val="002060"/>
                        </a:solidFill>
                        <a:effectLst/>
                        <a:latin typeface="Garamond" pitchFamily="18" charset="0"/>
                      </a:endParaRPr>
                    </a:p>
                  </a:txBody>
                  <a:tcPr anchor="ctr" horzOverflow="overflow"/>
                </a:tc>
              </a:tr>
              <a:tr h="586764">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solidFill>
                            <a:srgbClr val="002060"/>
                          </a:solidFill>
                          <a:effectLst>
                            <a:outerShdw blurRad="38100" dist="38100" dir="2700000" algn="tl">
                              <a:srgbClr val="000000">
                                <a:alpha val="43137"/>
                              </a:srgbClr>
                            </a:outerShdw>
                          </a:effectLst>
                          <a:latin typeface="Garamond" pitchFamily="18" charset="0"/>
                        </a:rPr>
                        <a:t>Levy Rate</a:t>
                      </a: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Garamond"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solidFill>
                            <a:srgbClr val="002060"/>
                          </a:solidFill>
                          <a:effectLst>
                            <a:outerShdw blurRad="38100" dist="38100" dir="2700000" algn="tl">
                              <a:srgbClr val="000000">
                                <a:alpha val="43137"/>
                              </a:srgbClr>
                            </a:outerShdw>
                          </a:effectLst>
                          <a:latin typeface="Garamond" pitchFamily="18" charset="0"/>
                        </a:rPr>
                        <a:t>$12.55</a:t>
                      </a: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Garamond"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solidFill>
                            <a:srgbClr val="002060"/>
                          </a:solidFill>
                          <a:effectLst>
                            <a:outerShdw blurRad="38100" dist="38100" dir="2700000" algn="tl">
                              <a:srgbClr val="000000">
                                <a:alpha val="43137"/>
                              </a:srgbClr>
                            </a:outerShdw>
                          </a:effectLst>
                          <a:latin typeface="Garamond" pitchFamily="18" charset="0"/>
                        </a:rPr>
                        <a:t>$12.55</a:t>
                      </a: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Garamond" pitchFamily="18" charset="0"/>
                      </a:endParaRPr>
                    </a:p>
                  </a:txBody>
                  <a:tcPr anchor="ctr" horzOverflow="overflow"/>
                </a:tc>
              </a:tr>
            </a:tbl>
          </a:graphicData>
        </a:graphic>
      </p:graphicFrame>
      <p:sp>
        <p:nvSpPr>
          <p:cNvPr id="8" name="Slide Number Placeholder 7"/>
          <p:cNvSpPr>
            <a:spLocks noGrp="1"/>
          </p:cNvSpPr>
          <p:nvPr>
            <p:ph type="sldNum" sz="quarter" idx="12"/>
          </p:nvPr>
        </p:nvSpPr>
        <p:spPr/>
        <p:txBody>
          <a:bodyPr/>
          <a:lstStyle/>
          <a:p>
            <a:fld id="{1284FFD3-DD07-4F4D-8E89-C9F83484C0DE}" type="slidenum">
              <a:rPr lang="en-US" smtClean="0"/>
              <a:pPr/>
              <a:t>11</a:t>
            </a:fld>
            <a:endParaRPr lang="en-US" dirty="0"/>
          </a:p>
        </p:txBody>
      </p:sp>
      <p:sp>
        <p:nvSpPr>
          <p:cNvPr id="7" name="TextBox 6"/>
          <p:cNvSpPr txBox="1"/>
          <p:nvPr/>
        </p:nvSpPr>
        <p:spPr>
          <a:xfrm>
            <a:off x="228600" y="609600"/>
            <a:ext cx="8915400" cy="1261884"/>
          </a:xfrm>
          <a:prstGeom prst="rect">
            <a:avLst/>
          </a:prstGeom>
          <a:noFill/>
        </p:spPr>
        <p:txBody>
          <a:bodyPr wrap="square" rtlCol="0">
            <a:spAutoFit/>
          </a:bodyPr>
          <a:lstStyle/>
          <a:p>
            <a:endParaRPr lang="en-US" sz="2800" b="1" dirty="0" smtClean="0">
              <a:solidFill>
                <a:schemeClr val="tx1"/>
              </a:solidFill>
              <a:effectLst>
                <a:outerShdw blurRad="38100" dist="38100" dir="2700000" algn="tl">
                  <a:srgbClr val="000000">
                    <a:alpha val="43137"/>
                  </a:srgbClr>
                </a:outerShdw>
              </a:effectLst>
              <a:latin typeface="Garamond" pitchFamily="18" charset="0"/>
            </a:endParaRPr>
          </a:p>
          <a:p>
            <a:r>
              <a:rPr lang="en-US" sz="2800" b="1" dirty="0" smtClean="0">
                <a:solidFill>
                  <a:srgbClr val="002060"/>
                </a:solidFill>
                <a:effectLst>
                  <a:outerShdw blurRad="38100" dist="38100" dir="2700000" algn="tl">
                    <a:srgbClr val="000000">
                      <a:alpha val="43137"/>
                    </a:srgbClr>
                  </a:outerShdw>
                </a:effectLst>
                <a:latin typeface="Garamond" pitchFamily="18" charset="0"/>
              </a:rPr>
              <a:t>1) Maintain the City’s Levy Rate at $12.55</a:t>
            </a:r>
          </a:p>
          <a:p>
            <a:endParaRPr lang="en-US" dirty="0">
              <a:solidFill>
                <a:schemeClr val="tx1"/>
              </a:solidFill>
            </a:endParaRPr>
          </a:p>
        </p:txBody>
      </p:sp>
      <p:cxnSp>
        <p:nvCxnSpPr>
          <p:cNvPr id="10" name="Straight Connector 9"/>
          <p:cNvCxnSpPr/>
          <p:nvPr/>
        </p:nvCxnSpPr>
        <p:spPr>
          <a:xfrm>
            <a:off x="381000" y="8382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152400" y="152400"/>
            <a:ext cx="8839200" cy="1066800"/>
          </a:xfrm>
        </p:spPr>
        <p:txBody>
          <a:bodyPr>
            <a:normAutofit/>
          </a:bodyPr>
          <a:lstStyle/>
          <a:p>
            <a:pPr marL="566738" indent="-566738"/>
            <a:r>
              <a:rPr lang="en-US" sz="3200" b="1" dirty="0" smtClean="0">
                <a:effectLst>
                  <a:outerShdw blurRad="38100" dist="38100" dir="2700000" algn="tl">
                    <a:srgbClr val="000000">
                      <a:alpha val="43137"/>
                    </a:srgbClr>
                  </a:outerShdw>
                </a:effectLst>
                <a:latin typeface="Garamond" pitchFamily="18" charset="0"/>
              </a:rPr>
              <a:t>	</a:t>
            </a:r>
            <a:r>
              <a:rPr lang="en-US" sz="3200" b="1" dirty="0" smtClean="0">
                <a:solidFill>
                  <a:schemeClr val="tx2">
                    <a:lumMod val="75000"/>
                  </a:schemeClr>
                </a:solidFill>
                <a:effectLst>
                  <a:outerShdw blurRad="38100" dist="38100" dir="2700000" algn="tl">
                    <a:srgbClr val="000000">
                      <a:alpha val="43137"/>
                    </a:srgbClr>
                  </a:outerShdw>
                </a:effectLst>
                <a:latin typeface="Garamond" pitchFamily="18" charset="0"/>
              </a:rPr>
              <a:t>Annual Property Tax Impact of</a:t>
            </a:r>
            <a:r>
              <a:rPr lang="en-US" sz="3200" dirty="0">
                <a:solidFill>
                  <a:schemeClr val="tx2">
                    <a:lumMod val="75000"/>
                  </a:schemeClr>
                </a:solidFill>
                <a:effectLst>
                  <a:outerShdw blurRad="38100" dist="38100" dir="2700000" algn="tl">
                    <a:srgbClr val="000000">
                      <a:alpha val="43137"/>
                    </a:srgbClr>
                  </a:outerShdw>
                </a:effectLst>
                <a:latin typeface="Garamond" pitchFamily="18" charset="0"/>
              </a:rPr>
              <a:t/>
            </a:r>
            <a:br>
              <a:rPr lang="en-US" sz="3200" dirty="0">
                <a:solidFill>
                  <a:schemeClr val="tx2">
                    <a:lumMod val="75000"/>
                  </a:schemeClr>
                </a:solidFill>
                <a:effectLst>
                  <a:outerShdw blurRad="38100" dist="38100" dir="2700000" algn="tl">
                    <a:srgbClr val="000000">
                      <a:alpha val="43137"/>
                    </a:srgbClr>
                  </a:outerShdw>
                </a:effectLst>
                <a:latin typeface="Garamond" pitchFamily="18" charset="0"/>
              </a:rPr>
            </a:br>
            <a:r>
              <a:rPr lang="en-US" sz="3200" b="1" dirty="0" smtClean="0">
                <a:solidFill>
                  <a:schemeClr val="tx2">
                    <a:lumMod val="75000"/>
                  </a:schemeClr>
                </a:solidFill>
                <a:effectLst>
                  <a:outerShdw blurRad="38100" dist="38100" dir="2700000" algn="tl">
                    <a:srgbClr val="000000">
                      <a:alpha val="43137"/>
                    </a:srgbClr>
                  </a:outerShdw>
                </a:effectLst>
                <a:latin typeface="Garamond" pitchFamily="18" charset="0"/>
              </a:rPr>
              <a:t>Maintaining the $12.55 Levy:</a:t>
            </a:r>
            <a:endParaRPr lang="en-US" sz="3200" dirty="0">
              <a:solidFill>
                <a:schemeClr val="tx2">
                  <a:lumMod val="75000"/>
                </a:schemeClr>
              </a:solidFill>
              <a:effectLst>
                <a:outerShdw blurRad="38100" dist="38100" dir="2700000" algn="tl">
                  <a:srgbClr val="000000">
                    <a:alpha val="43137"/>
                  </a:srgbClr>
                </a:outerShdw>
              </a:effectLst>
              <a:latin typeface="Garamond" pitchFamily="18" charset="0"/>
            </a:endParaRPr>
          </a:p>
        </p:txBody>
      </p:sp>
      <p:graphicFrame>
        <p:nvGraphicFramePr>
          <p:cNvPr id="212017" name="Group 49"/>
          <p:cNvGraphicFramePr>
            <a:graphicFrameLocks noGrp="1"/>
          </p:cNvGraphicFramePr>
          <p:nvPr>
            <p:ph sz="quarter" idx="2"/>
          </p:nvPr>
        </p:nvGraphicFramePr>
        <p:xfrm>
          <a:off x="533400" y="1524000"/>
          <a:ext cx="8229600" cy="3218313"/>
        </p:xfrm>
        <a:graphic>
          <a:graphicData uri="http://schemas.openxmlformats.org/drawingml/2006/table">
            <a:tbl>
              <a:tblPr/>
              <a:tblGrid>
                <a:gridCol w="4604149"/>
                <a:gridCol w="3625451"/>
              </a:tblGrid>
              <a:tr h="382416">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defRPr/>
                      </a:pPr>
                      <a:r>
                        <a:rPr kumimoji="0" lang="en-US" sz="1800" b="1" i="0" u="none" strike="noStrike" cap="none" normalizeH="0" baseline="0" dirty="0" smtClean="0">
                          <a:ln>
                            <a:noFill/>
                          </a:ln>
                          <a:solidFill>
                            <a:schemeClr val="bg1"/>
                          </a:solidFill>
                          <a:effectLst/>
                          <a:latin typeface="Times New Roman" pitchFamily="18" charset="0"/>
                        </a:rPr>
                        <a:t>Residential (Rollback increased to 52.8%)</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1">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chemeClr val="bg1"/>
                          </a:solidFill>
                          <a:effectLst/>
                          <a:latin typeface="Times New Roman" pitchFamily="18" charset="0"/>
                        </a:rPr>
                        <a:t>Impact</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1">
                        <a:lumMod val="50000"/>
                      </a:schemeClr>
                    </a:solidFill>
                  </a:tcPr>
                </a:tc>
              </a:tr>
              <a:tr h="446152">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2">
                              <a:lumMod val="75000"/>
                            </a:schemeClr>
                          </a:solidFill>
                          <a:effectLst/>
                          <a:latin typeface="Times New Roman" pitchFamily="18" charset="0"/>
                        </a:rPr>
                        <a:t>$100,000 Assessed Value</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chemeClr val="tx2">
                              <a:lumMod val="75000"/>
                            </a:schemeClr>
                          </a:solidFill>
                          <a:effectLst/>
                          <a:latin typeface="Times New Roman" pitchFamily="18" charset="0"/>
                        </a:rPr>
                        <a:t>+$25.91 </a:t>
                      </a:r>
                      <a:r>
                        <a:rPr kumimoji="0" lang="en-US" sz="1400" b="1" i="0" u="none" strike="noStrike" cap="none" normalizeH="0" baseline="0" dirty="0" smtClean="0">
                          <a:ln>
                            <a:noFill/>
                          </a:ln>
                          <a:solidFill>
                            <a:schemeClr val="tx2">
                              <a:lumMod val="75000"/>
                            </a:schemeClr>
                          </a:solidFill>
                          <a:effectLst/>
                          <a:latin typeface="Times New Roman" pitchFamily="18" charset="0"/>
                        </a:rPr>
                        <a:t>($2.16 per month)</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90000"/>
                      </a:schemeClr>
                    </a:solidFill>
                  </a:tcPr>
                </a:tc>
              </a:tr>
              <a:tr h="446152">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2">
                              <a:lumMod val="75000"/>
                            </a:schemeClr>
                          </a:solidFill>
                          <a:effectLst/>
                          <a:latin typeface="Times New Roman" pitchFamily="18" charset="0"/>
                        </a:rPr>
                        <a:t>$162,235 Assessed Value (Median)</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chemeClr val="tx2">
                              <a:lumMod val="75000"/>
                            </a:schemeClr>
                          </a:solidFill>
                          <a:effectLst/>
                          <a:latin typeface="Times New Roman" pitchFamily="18" charset="0"/>
                        </a:rPr>
                        <a:t>+$42.04 </a:t>
                      </a:r>
                      <a:r>
                        <a:rPr kumimoji="0" lang="en-US" sz="1400" b="1" i="0" u="none" strike="noStrike" cap="none" normalizeH="0" baseline="0" dirty="0" smtClean="0">
                          <a:ln>
                            <a:noFill/>
                          </a:ln>
                          <a:solidFill>
                            <a:schemeClr val="tx2">
                              <a:lumMod val="75000"/>
                            </a:schemeClr>
                          </a:solidFill>
                          <a:effectLst/>
                          <a:latin typeface="Times New Roman" pitchFamily="18" charset="0"/>
                        </a:rPr>
                        <a:t>($3.50 per month)</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2">
                        <a:lumMod val="20000"/>
                        <a:lumOff val="80000"/>
                      </a:schemeClr>
                    </a:solidFill>
                  </a:tcPr>
                </a:tc>
              </a:tr>
              <a:tr h="573625">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2">
                              <a:lumMod val="75000"/>
                            </a:schemeClr>
                          </a:solidFill>
                          <a:effectLst/>
                          <a:latin typeface="Times New Roman" pitchFamily="18" charset="0"/>
                        </a:rPr>
                        <a:t>$250,000 Assessed Value</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chemeClr val="tx2">
                              <a:lumMod val="75000"/>
                            </a:schemeClr>
                          </a:solidFill>
                          <a:effectLst/>
                          <a:latin typeface="Times New Roman" pitchFamily="18" charset="0"/>
                        </a:rPr>
                        <a:t>+$64.78 </a:t>
                      </a:r>
                      <a:r>
                        <a:rPr kumimoji="0" lang="en-US" sz="1400" b="1" i="0" u="none" strike="noStrike" cap="none" normalizeH="0" baseline="0" dirty="0" smtClean="0">
                          <a:ln>
                            <a:noFill/>
                          </a:ln>
                          <a:solidFill>
                            <a:schemeClr val="tx2">
                              <a:lumMod val="75000"/>
                            </a:schemeClr>
                          </a:solidFill>
                          <a:effectLst/>
                          <a:latin typeface="Times New Roman" pitchFamily="18" charset="0"/>
                        </a:rPr>
                        <a:t>($5.40 per month)</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90000"/>
                      </a:schemeClr>
                    </a:solidFill>
                  </a:tcPr>
                </a:tc>
              </a:tr>
              <a:tr h="305933">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endParaRPr kumimoji="0" lang="en-US" sz="1800" b="0" i="0" u="none" strike="noStrike" cap="none" normalizeH="0" baseline="0" dirty="0" smtClean="0">
                        <a:ln>
                          <a:noFill/>
                        </a:ln>
                        <a:solidFill>
                          <a:schemeClr val="accent1">
                            <a:lumMod val="50000"/>
                          </a:schemeClr>
                        </a:solidFill>
                        <a:effectLst/>
                        <a:latin typeface="Times New Roman" pitchFamily="18" charset="0"/>
                      </a:endParaRP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endParaRPr kumimoji="0" lang="en-US" sz="1800" b="1" i="0" u="none" strike="noStrike" cap="none" normalizeH="0" baseline="0" dirty="0" smtClean="0">
                        <a:ln>
                          <a:noFill/>
                        </a:ln>
                        <a:solidFill>
                          <a:schemeClr val="accent1">
                            <a:lumMod val="50000"/>
                          </a:schemeClr>
                        </a:solidFill>
                        <a:effectLst/>
                        <a:latin typeface="Times New Roman" pitchFamily="18" charset="0"/>
                      </a:endParaRP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noFill/>
                  </a:tcPr>
                </a:tc>
              </a:tr>
              <a:tr h="382416">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defRPr/>
                      </a:pPr>
                      <a:r>
                        <a:rPr kumimoji="0" lang="en-US" sz="1800" b="1" i="0" u="none" strike="noStrike" cap="none" normalizeH="0" baseline="0" dirty="0" smtClean="0">
                          <a:ln>
                            <a:noFill/>
                          </a:ln>
                          <a:solidFill>
                            <a:schemeClr val="bg1"/>
                          </a:solidFill>
                          <a:effectLst/>
                          <a:latin typeface="Times New Roman" pitchFamily="18" charset="0"/>
                        </a:rPr>
                        <a:t>Commercial (Rollback remains 100%)</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1">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chemeClr val="bg1"/>
                          </a:solidFill>
                          <a:effectLst/>
                          <a:latin typeface="Times New Roman" pitchFamily="18" charset="0"/>
                        </a:rPr>
                        <a:t>Impact</a:t>
                      </a:r>
                    </a:p>
                  </a:txBody>
                  <a:tcP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accent1">
                        <a:lumMod val="50000"/>
                      </a:schemeClr>
                    </a:solidFill>
                  </a:tcPr>
                </a:tc>
              </a:tr>
              <a:tr h="446152">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0" i="0" u="none" strike="noStrike" cap="none" normalizeH="0" baseline="0" dirty="0" smtClean="0">
                          <a:ln>
                            <a:noFill/>
                          </a:ln>
                          <a:solidFill>
                            <a:schemeClr val="tx2">
                              <a:lumMod val="75000"/>
                            </a:schemeClr>
                          </a:solidFill>
                          <a:effectLst/>
                          <a:latin typeface="Times New Roman" pitchFamily="18" charset="0"/>
                        </a:rPr>
                        <a:t>Any Assessed Value</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i="0" u="none" strike="noStrike" cap="none" normalizeH="0" baseline="0" dirty="0" smtClean="0">
                          <a:ln>
                            <a:noFill/>
                          </a:ln>
                          <a:solidFill>
                            <a:schemeClr val="tx2">
                              <a:lumMod val="75000"/>
                            </a:schemeClr>
                          </a:solidFill>
                          <a:effectLst/>
                          <a:latin typeface="Times New Roman" pitchFamily="18" charset="0"/>
                        </a:rPr>
                        <a:t>$0.00 </a:t>
                      </a:r>
                    </a:p>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400" b="1" i="0" u="none" strike="noStrike" cap="none" normalizeH="0" baseline="0" dirty="0" smtClean="0">
                          <a:ln>
                            <a:noFill/>
                          </a:ln>
                          <a:solidFill>
                            <a:schemeClr val="tx2">
                              <a:lumMod val="75000"/>
                            </a:schemeClr>
                          </a:solidFill>
                          <a:effectLst/>
                          <a:latin typeface="Times New Roman" pitchFamily="18" charset="0"/>
                        </a:rPr>
                        <a:t>(-$0.00 per month)</a:t>
                      </a:r>
                    </a:p>
                  </a:txBody>
                  <a:tcPr anchor="ctr"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2">
                        <a:lumMod val="90000"/>
                      </a:schemeClr>
                    </a:solidFill>
                  </a:tcPr>
                </a:tc>
              </a:tr>
            </a:tbl>
          </a:graphicData>
        </a:graphic>
      </p:graphicFrame>
      <p:sp>
        <p:nvSpPr>
          <p:cNvPr id="8" name="Slide Number Placeholder 7"/>
          <p:cNvSpPr>
            <a:spLocks noGrp="1"/>
          </p:cNvSpPr>
          <p:nvPr>
            <p:ph type="sldNum" sz="quarter" idx="12"/>
          </p:nvPr>
        </p:nvSpPr>
        <p:spPr/>
        <p:txBody>
          <a:bodyPr/>
          <a:lstStyle/>
          <a:p>
            <a:fld id="{1284FFD3-DD07-4F4D-8E89-C9F83484C0DE}" type="slidenum">
              <a:rPr lang="en-US" smtClean="0"/>
              <a:pPr/>
              <a:t>12</a:t>
            </a:fld>
            <a:endParaRPr lang="en-US" dirty="0"/>
          </a:p>
        </p:txBody>
      </p:sp>
      <p:cxnSp>
        <p:nvCxnSpPr>
          <p:cNvPr id="10" name="Straight Connector 9"/>
          <p:cNvCxnSpPr/>
          <p:nvPr/>
        </p:nvCxnSpPr>
        <p:spPr>
          <a:xfrm>
            <a:off x="381000" y="13716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28600" y="4953000"/>
            <a:ext cx="8610600" cy="1231106"/>
          </a:xfrm>
          <a:prstGeom prst="rect">
            <a:avLst/>
          </a:prstGeom>
          <a:noFill/>
        </p:spPr>
        <p:txBody>
          <a:bodyPr wrap="square" rtlCol="0">
            <a:spAutoFit/>
          </a:bodyPr>
          <a:lstStyle/>
          <a:p>
            <a:pPr>
              <a:buFont typeface="Wingdings" pitchFamily="2" charset="2"/>
              <a:buChar char="§"/>
            </a:pPr>
            <a:r>
              <a:rPr lang="en-US" dirty="0" smtClean="0">
                <a:latin typeface="Garamond" pitchFamily="18" charset="0"/>
              </a:rPr>
              <a:t> </a:t>
            </a:r>
            <a:r>
              <a:rPr lang="en-US" sz="1800" b="1" dirty="0" smtClean="0">
                <a:solidFill>
                  <a:schemeClr val="accent3">
                    <a:lumMod val="50000"/>
                  </a:schemeClr>
                </a:solidFill>
                <a:latin typeface="Garamond" pitchFamily="18" charset="0"/>
              </a:rPr>
              <a:t>Despite maintaining the levy rate, taxes on residential property will increase due to:</a:t>
            </a:r>
          </a:p>
          <a:p>
            <a:pPr lvl="1">
              <a:buFont typeface="Wingdings" pitchFamily="2" charset="2"/>
              <a:buChar char="§"/>
            </a:pPr>
            <a:r>
              <a:rPr lang="en-US" sz="1600" dirty="0" smtClean="0">
                <a:solidFill>
                  <a:schemeClr val="tx2">
                    <a:lumMod val="75000"/>
                  </a:schemeClr>
                </a:solidFill>
                <a:latin typeface="Garamond" pitchFamily="18" charset="0"/>
              </a:rPr>
              <a:t> </a:t>
            </a:r>
            <a:r>
              <a:rPr lang="en-US" sz="1600" b="1" dirty="0" smtClean="0">
                <a:solidFill>
                  <a:schemeClr val="tx2">
                    <a:lumMod val="75000"/>
                  </a:schemeClr>
                </a:solidFill>
                <a:latin typeface="Garamond" pitchFamily="18" charset="0"/>
              </a:rPr>
              <a:t>4.07% increase in the state mandated rollback on residential property (50.76% to 52.82%)</a:t>
            </a:r>
          </a:p>
          <a:p>
            <a:pPr lvl="1">
              <a:buSzPct val="100000"/>
              <a:buFont typeface="Wingdings" pitchFamily="2" charset="2"/>
              <a:buChar char="§"/>
            </a:pPr>
            <a:r>
              <a:rPr lang="en-US" sz="1600" b="1" dirty="0" smtClean="0">
                <a:solidFill>
                  <a:schemeClr val="tx2">
                    <a:lumMod val="75000"/>
                  </a:schemeClr>
                </a:solidFill>
                <a:latin typeface="Garamond" pitchFamily="18" charset="0"/>
              </a:rPr>
              <a:t> 4.91% average increase in residential assessed valuations city wide</a:t>
            </a:r>
          </a:p>
          <a:p>
            <a:pPr>
              <a:buFont typeface="Wingdings" pitchFamily="2" charset="2"/>
              <a:buChar char="§"/>
            </a:pP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0"/>
            <a:ext cx="8686800" cy="1508105"/>
          </a:xfrm>
          <a:prstGeom prst="rect">
            <a:avLst/>
          </a:prstGeom>
        </p:spPr>
        <p:txBody>
          <a:bodyPr wrap="square">
            <a:spAutoFit/>
          </a:bodyPr>
          <a:lstStyle/>
          <a:p>
            <a:r>
              <a:rPr lang="en-US" sz="4400" b="1" dirty="0" smtClean="0">
                <a:solidFill>
                  <a:schemeClr val="tx2">
                    <a:lumMod val="75000"/>
                  </a:schemeClr>
                </a:solidFill>
                <a:effectLst>
                  <a:outerShdw blurRad="38100" dist="38100" dir="2700000" algn="tl">
                    <a:srgbClr val="000000">
                      <a:alpha val="43137"/>
                    </a:srgbClr>
                  </a:outerShdw>
                </a:effectLst>
                <a:latin typeface="Garamond" pitchFamily="18" charset="0"/>
              </a:rPr>
              <a:t>Taxes Current Year</a:t>
            </a:r>
          </a:p>
          <a:p>
            <a:r>
              <a:rPr lang="en-US" sz="3200" b="1" dirty="0" smtClean="0">
                <a:solidFill>
                  <a:schemeClr val="tx2">
                    <a:lumMod val="75000"/>
                  </a:schemeClr>
                </a:solidFill>
                <a:effectLst>
                  <a:outerShdw blurRad="38100" dist="38100" dir="2700000" algn="tl">
                    <a:srgbClr val="000000">
                      <a:alpha val="43137"/>
                    </a:srgbClr>
                  </a:outerShdw>
                </a:effectLst>
                <a:latin typeface="Garamond" pitchFamily="18" charset="0"/>
              </a:rPr>
              <a:t>How We Compare to Other Cities?</a:t>
            </a:r>
          </a:p>
          <a:p>
            <a:r>
              <a:rPr lang="en-US" sz="1600" b="1" dirty="0" smtClean="0">
                <a:solidFill>
                  <a:srgbClr val="002060"/>
                </a:solidFill>
                <a:effectLst>
                  <a:outerShdw blurRad="38100" dist="38100" dir="2700000" algn="tl">
                    <a:srgbClr val="000000">
                      <a:alpha val="43137"/>
                    </a:srgbClr>
                  </a:outerShdw>
                </a:effectLst>
                <a:latin typeface="Garamond" pitchFamily="18" charset="0"/>
              </a:rPr>
              <a:t>In order by Levy Rate of all Iowa cities with populations over 20,000, plus Clive</a:t>
            </a:r>
            <a:endParaRPr lang="en-US" sz="1600" dirty="0">
              <a:solidFill>
                <a:srgbClr val="002060"/>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fld id="{F11C5DF2-81EA-4070-A93D-7358468AC60C}" type="slidenum">
              <a:rPr lang="en-US" smtClean="0"/>
              <a:pPr/>
              <a:t>13</a:t>
            </a:fld>
            <a:endParaRPr lang="en-US" dirty="0"/>
          </a:p>
        </p:txBody>
      </p:sp>
      <p:graphicFrame>
        <p:nvGraphicFramePr>
          <p:cNvPr id="364551" name="Object 7"/>
          <p:cNvGraphicFramePr>
            <a:graphicFrameLocks noChangeAspect="1"/>
          </p:cNvGraphicFramePr>
          <p:nvPr/>
        </p:nvGraphicFramePr>
        <p:xfrm>
          <a:off x="457200" y="1524000"/>
          <a:ext cx="8058150" cy="5343525"/>
        </p:xfrm>
        <a:graphic>
          <a:graphicData uri="http://schemas.openxmlformats.org/presentationml/2006/ole">
            <p:oleObj spid="_x0000_s364551" name="Worksheet" r:id="rId3" imgW="8058208" imgH="5343641" progId="Excel.Sheet.12">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7" name="Rectangle 3"/>
          <p:cNvSpPr>
            <a:spLocks noGrp="1" noChangeArrowheads="1"/>
          </p:cNvSpPr>
          <p:nvPr>
            <p:ph idx="1"/>
          </p:nvPr>
        </p:nvSpPr>
        <p:spPr>
          <a:xfrm>
            <a:off x="0" y="1295400"/>
            <a:ext cx="8686800" cy="5410200"/>
          </a:xfrm>
        </p:spPr>
        <p:txBody>
          <a:bodyPr>
            <a:normAutofit/>
          </a:bodyPr>
          <a:lstStyle/>
          <a:p>
            <a:pPr marL="609600" indent="-609600">
              <a:lnSpc>
                <a:spcPct val="80000"/>
              </a:lnSpc>
              <a:buClr>
                <a:srgbClr val="FFFFFF"/>
              </a:buClr>
              <a:buFont typeface="Wingdings" pitchFamily="2" charset="2"/>
              <a:buAutoNum type="arabicPeriod"/>
            </a:pPr>
            <a:endParaRPr lang="en-US" sz="900" b="1" dirty="0">
              <a:latin typeface="Garamond" pitchFamily="18" charset="0"/>
            </a:endParaRPr>
          </a:p>
          <a:p>
            <a:pPr marL="990600" lvl="1" indent="-533400">
              <a:lnSpc>
                <a:spcPct val="110000"/>
              </a:lnSpc>
              <a:buClr>
                <a:srgbClr val="FFFFFF"/>
              </a:buClr>
              <a:buFont typeface="+mj-lt"/>
              <a:buAutoNum type="arabicPeriod" startAt="2"/>
            </a:pPr>
            <a:r>
              <a:rPr lang="en-US" sz="2800" b="1" dirty="0" smtClean="0">
                <a:latin typeface="Garamond" pitchFamily="18" charset="0"/>
              </a:rPr>
              <a:t>Provides funding </a:t>
            </a:r>
            <a:r>
              <a:rPr lang="en-US" sz="2800" b="1" dirty="0">
                <a:latin typeface="Garamond" pitchFamily="18" charset="0"/>
              </a:rPr>
              <a:t>for </a:t>
            </a:r>
            <a:r>
              <a:rPr lang="en-US" sz="2800" b="1" dirty="0" smtClean="0">
                <a:latin typeface="Garamond" pitchFamily="18" charset="0"/>
              </a:rPr>
              <a:t>most existing </a:t>
            </a:r>
            <a:r>
              <a:rPr lang="en-US" sz="2800" b="1" dirty="0">
                <a:latin typeface="Garamond" pitchFamily="18" charset="0"/>
              </a:rPr>
              <a:t>City </a:t>
            </a:r>
            <a:r>
              <a:rPr lang="en-US" sz="2800" b="1" dirty="0" smtClean="0">
                <a:latin typeface="Garamond" pitchFamily="18" charset="0"/>
              </a:rPr>
              <a:t>services:</a:t>
            </a:r>
            <a:endParaRPr lang="en-US" sz="2800" b="1" dirty="0">
              <a:latin typeface="Garamond" pitchFamily="18" charset="0"/>
            </a:endParaRPr>
          </a:p>
          <a:p>
            <a:pPr marL="990600" lvl="1" indent="-533400">
              <a:lnSpc>
                <a:spcPct val="80000"/>
              </a:lnSpc>
              <a:buClr>
                <a:srgbClr val="FFFFFF"/>
              </a:buClr>
              <a:buFont typeface="Wingdings" pitchFamily="2" charset="2"/>
              <a:buAutoNum type="arabicPeriod"/>
            </a:pPr>
            <a:endParaRPr lang="en-US" sz="900" b="1" dirty="0">
              <a:latin typeface="Garamond" pitchFamily="18" charset="0"/>
            </a:endParaRPr>
          </a:p>
          <a:p>
            <a:pPr marL="1371600" lvl="2" indent="-457200">
              <a:lnSpc>
                <a:spcPct val="80000"/>
              </a:lnSpc>
              <a:buClr>
                <a:schemeClr val="accent6"/>
              </a:buClr>
              <a:buFont typeface="Wingdings" pitchFamily="2" charset="2"/>
              <a:buChar char="Ø"/>
            </a:pPr>
            <a:r>
              <a:rPr lang="en-US" sz="1800" b="1" dirty="0" smtClean="0">
                <a:latin typeface="Garamond" pitchFamily="18" charset="0"/>
              </a:rPr>
              <a:t>Maintains stable operating budgets.  Largest increases resulting from Employee Health Insurance, Risk Management, Police &amp; Fire pension, IPERS and fuel related costs.  Continues close monitoring of over-time</a:t>
            </a:r>
          </a:p>
          <a:p>
            <a:pPr marL="1316736" lvl="3" indent="-457200">
              <a:lnSpc>
                <a:spcPct val="90000"/>
              </a:lnSpc>
              <a:buClr>
                <a:srgbClr val="FFFFFF"/>
              </a:buClr>
              <a:buNone/>
            </a:pPr>
            <a:endParaRPr lang="en-US" sz="1800" b="1" dirty="0" smtClean="0">
              <a:latin typeface="Garamond" pitchFamily="18" charset="0"/>
            </a:endParaRPr>
          </a:p>
          <a:p>
            <a:pPr marL="1316736" lvl="3" indent="-457200">
              <a:lnSpc>
                <a:spcPct val="90000"/>
              </a:lnSpc>
              <a:buClr>
                <a:schemeClr val="accent6"/>
              </a:buClr>
              <a:buFont typeface="Wingdings" pitchFamily="2" charset="2"/>
              <a:buChar char="Ø"/>
            </a:pPr>
            <a:r>
              <a:rPr lang="en-US" sz="1800" b="1" dirty="0" smtClean="0">
                <a:latin typeface="Garamond" pitchFamily="18" charset="0"/>
              </a:rPr>
              <a:t>Funds Road Salt budget and liquid application program at $500,000</a:t>
            </a:r>
          </a:p>
          <a:p>
            <a:pPr marL="1316736" lvl="3" indent="-457200">
              <a:lnSpc>
                <a:spcPct val="90000"/>
              </a:lnSpc>
              <a:buClr>
                <a:schemeClr val="accent6"/>
              </a:buClr>
              <a:buNone/>
            </a:pPr>
            <a:endParaRPr lang="en-US" sz="1800" b="1" dirty="0" smtClean="0">
              <a:latin typeface="Garamond" pitchFamily="18" charset="0"/>
            </a:endParaRPr>
          </a:p>
          <a:p>
            <a:pPr marL="1316736" lvl="3" indent="-457200">
              <a:lnSpc>
                <a:spcPct val="90000"/>
              </a:lnSpc>
              <a:buClr>
                <a:schemeClr val="accent6"/>
              </a:buClr>
              <a:buSzTx/>
              <a:buFont typeface="Wingdings" pitchFamily="2" charset="2"/>
              <a:buChar char="Ø"/>
            </a:pPr>
            <a:r>
              <a:rPr lang="en-US" sz="1800" b="1" dirty="0" smtClean="0">
                <a:latin typeface="Garamond" pitchFamily="18" charset="0"/>
              </a:rPr>
              <a:t>Funds a program to begin Emerald Ash Borer treatment on city properties. </a:t>
            </a:r>
          </a:p>
          <a:p>
            <a:pPr marL="1371600" lvl="2" indent="-457200">
              <a:lnSpc>
                <a:spcPct val="80000"/>
              </a:lnSpc>
              <a:buClr>
                <a:schemeClr val="accent6"/>
              </a:buClr>
              <a:buNone/>
            </a:pPr>
            <a:endParaRPr lang="en-US" sz="1800" b="1" dirty="0" smtClean="0">
              <a:latin typeface="Garamond" pitchFamily="18" charset="0"/>
            </a:endParaRPr>
          </a:p>
          <a:p>
            <a:pPr marL="1371600" lvl="2" indent="-457200">
              <a:lnSpc>
                <a:spcPct val="120000"/>
              </a:lnSpc>
              <a:buClr>
                <a:schemeClr val="accent6"/>
              </a:buClr>
              <a:buFont typeface="Wingdings" pitchFamily="2" charset="2"/>
              <a:buChar char="Ø"/>
            </a:pPr>
            <a:r>
              <a:rPr lang="en-US" sz="1800" b="1" dirty="0" smtClean="0">
                <a:latin typeface="Garamond" pitchFamily="18" charset="0"/>
              </a:rPr>
              <a:t>Funds wage </a:t>
            </a:r>
            <a:r>
              <a:rPr lang="en-US" sz="1800" b="1" dirty="0">
                <a:latin typeface="Garamond" pitchFamily="18" charset="0"/>
              </a:rPr>
              <a:t>increases for all union and </a:t>
            </a:r>
            <a:r>
              <a:rPr lang="en-US" sz="1800" b="1" dirty="0" smtClean="0">
                <a:latin typeface="Garamond" pitchFamily="18" charset="0"/>
              </a:rPr>
              <a:t>non-union employees</a:t>
            </a:r>
          </a:p>
          <a:p>
            <a:pPr marL="1371600" lvl="2" indent="-457200">
              <a:lnSpc>
                <a:spcPct val="120000"/>
              </a:lnSpc>
              <a:buClr>
                <a:schemeClr val="accent6"/>
              </a:buClr>
              <a:buFont typeface="Wingdings" pitchFamily="2" charset="2"/>
              <a:buChar char="Ø"/>
            </a:pPr>
            <a:r>
              <a:rPr lang="en-US" sz="1800" b="1" dirty="0" smtClean="0">
                <a:latin typeface="Garamond" pitchFamily="18" charset="0"/>
              </a:rPr>
              <a:t>Elimination of the administration of the Section 8 program</a:t>
            </a:r>
          </a:p>
          <a:p>
            <a:pPr marL="1371600" lvl="2" indent="-457200">
              <a:lnSpc>
                <a:spcPct val="120000"/>
              </a:lnSpc>
              <a:buClr>
                <a:schemeClr val="accent6"/>
              </a:buClr>
              <a:buFont typeface="Wingdings" pitchFamily="2" charset="2"/>
              <a:buChar char="Ø"/>
            </a:pPr>
            <a:r>
              <a:rPr lang="en-US" sz="1800" b="1" dirty="0" smtClean="0">
                <a:latin typeface="Garamond" pitchFamily="18" charset="0"/>
              </a:rPr>
              <a:t>Reduction/Elimination of the Transit Loop service </a:t>
            </a:r>
          </a:p>
          <a:p>
            <a:pPr marL="1655064" lvl="3" indent="-457200">
              <a:lnSpc>
                <a:spcPct val="120000"/>
              </a:lnSpc>
              <a:buClr>
                <a:schemeClr val="accent6"/>
              </a:buClr>
              <a:buFont typeface="Wingdings" pitchFamily="2" charset="2"/>
              <a:buChar char="Ø"/>
            </a:pPr>
            <a:r>
              <a:rPr lang="en-US" sz="1600" b="1" dirty="0" smtClean="0">
                <a:latin typeface="Garamond" pitchFamily="18" charset="0"/>
              </a:rPr>
              <a:t>(Federal grant ends 6/30/13)</a:t>
            </a:r>
          </a:p>
          <a:p>
            <a:pPr marL="990600" lvl="1" indent="-533400">
              <a:lnSpc>
                <a:spcPct val="80000"/>
              </a:lnSpc>
              <a:buFont typeface="Wingdings" pitchFamily="2" charset="2"/>
              <a:buNone/>
            </a:pPr>
            <a:r>
              <a:rPr lang="en-US" sz="900" b="1" dirty="0" smtClean="0">
                <a:latin typeface="Garamond" pitchFamily="18" charset="0"/>
              </a:rPr>
              <a:t>  </a:t>
            </a:r>
            <a:endParaRPr lang="en-US" sz="900" b="1" dirty="0">
              <a:latin typeface="Garamond" pitchFamily="18" charset="0"/>
            </a:endParaRPr>
          </a:p>
          <a:p>
            <a:pPr marL="609600" indent="-609600">
              <a:lnSpc>
                <a:spcPct val="80000"/>
              </a:lnSpc>
            </a:pPr>
            <a:endParaRPr lang="en-US" sz="1000" dirty="0">
              <a:latin typeface="Garamond" pitchFamily="18" charset="0"/>
            </a:endParaRPr>
          </a:p>
        </p:txBody>
      </p:sp>
      <p:sp>
        <p:nvSpPr>
          <p:cNvPr id="7" name="Slide Number Placeholder 6"/>
          <p:cNvSpPr>
            <a:spLocks noGrp="1"/>
          </p:cNvSpPr>
          <p:nvPr>
            <p:ph type="sldNum" sz="quarter" idx="12"/>
          </p:nvPr>
        </p:nvSpPr>
        <p:spPr/>
        <p:txBody>
          <a:bodyPr/>
          <a:lstStyle/>
          <a:p>
            <a:fld id="{DFB9B2EE-DA42-487F-BA2F-9CCA8600FCD1}" type="slidenum">
              <a:rPr lang="en-US" smtClean="0"/>
              <a:pPr/>
              <a:t>14</a:t>
            </a:fld>
            <a:endParaRPr lang="en-US" dirty="0"/>
          </a:p>
        </p:txBody>
      </p:sp>
      <p:sp>
        <p:nvSpPr>
          <p:cNvPr id="200709" name="Text Box 5"/>
          <p:cNvSpPr txBox="1">
            <a:spLocks noChangeArrowheads="1"/>
          </p:cNvSpPr>
          <p:nvPr/>
        </p:nvSpPr>
        <p:spPr bwMode="auto">
          <a:xfrm>
            <a:off x="152400" y="228600"/>
            <a:ext cx="8458200" cy="769441"/>
          </a:xfrm>
          <a:prstGeom prst="rect">
            <a:avLst/>
          </a:prstGeom>
          <a:noFill/>
          <a:ln w="12700" cap="sq">
            <a:noFill/>
            <a:miter lim="800000"/>
            <a:headEnd type="none" w="sm" len="sm"/>
            <a:tailEnd type="none" w="sm" len="sm"/>
          </a:ln>
          <a:effectLst/>
        </p:spPr>
        <p:txBody>
          <a:bodyPr wrap="square">
            <a:spAutoFit/>
          </a:bodyPr>
          <a:lstStyle/>
          <a:p>
            <a:pPr>
              <a:spcBef>
                <a:spcPts val="0"/>
              </a:spcBef>
              <a:buClr>
                <a:schemeClr val="tx2"/>
              </a:buClr>
              <a:buSzPct val="90000"/>
              <a:buFont typeface="Wingdings" pitchFamily="2" charset="2"/>
              <a:buNone/>
            </a:pPr>
            <a:r>
              <a:rPr lang="en-US" sz="4400" b="1" dirty="0" smtClean="0">
                <a:solidFill>
                  <a:schemeClr val="tx2">
                    <a:lumMod val="75000"/>
                  </a:schemeClr>
                </a:solidFill>
                <a:effectLst>
                  <a:outerShdw blurRad="38100" dist="38100" dir="2700000" algn="tl">
                    <a:srgbClr val="000000">
                      <a:alpha val="43137"/>
                    </a:srgbClr>
                  </a:outerShdw>
                </a:effectLst>
                <a:latin typeface="Garamond" pitchFamily="18" charset="0"/>
              </a:rPr>
              <a:t>FY 2013/14 Budget Highlights</a:t>
            </a:r>
            <a:endParaRPr lang="en-US" sz="3200" b="1" dirty="0">
              <a:solidFill>
                <a:schemeClr val="tx2">
                  <a:lumMod val="75000"/>
                </a:schemeClr>
              </a:solidFill>
              <a:effectLst>
                <a:outerShdw blurRad="38100" dist="38100" dir="2700000" algn="tl">
                  <a:srgbClr val="000000">
                    <a:alpha val="43137"/>
                  </a:srgbClr>
                </a:outerShdw>
              </a:effectLst>
              <a:latin typeface="Garamond"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1C5DF2-81EA-4070-A93D-7358468AC60C}" type="slidenum">
              <a:rPr lang="en-US" smtClean="0"/>
              <a:pPr/>
              <a:t>15</a:t>
            </a:fld>
            <a:endParaRPr lang="en-US" dirty="0"/>
          </a:p>
        </p:txBody>
      </p:sp>
      <p:sp>
        <p:nvSpPr>
          <p:cNvPr id="4" name="Title 3"/>
          <p:cNvSpPr>
            <a:spLocks noGrp="1"/>
          </p:cNvSpPr>
          <p:nvPr>
            <p:ph type="title"/>
          </p:nvPr>
        </p:nvSpPr>
        <p:spPr>
          <a:xfrm>
            <a:off x="381000" y="152400"/>
            <a:ext cx="8229600" cy="944562"/>
          </a:xfrm>
        </p:spPr>
        <p:txBody>
          <a:bodyPr>
            <a:normAutofit/>
          </a:bodyPr>
          <a:lstStyle/>
          <a:p>
            <a:r>
              <a:rPr lang="en-US" sz="4400" dirty="0" smtClean="0">
                <a:latin typeface="Garamond" pitchFamily="18" charset="0"/>
                <a:cs typeface="Latha" pitchFamily="34" charset="0"/>
              </a:rPr>
              <a:t>FY 2013/14 Budget Highlights</a:t>
            </a:r>
            <a:endParaRPr lang="en-US" sz="4400" dirty="0">
              <a:latin typeface="Garamond" pitchFamily="18" charset="0"/>
              <a:cs typeface="Latha" pitchFamily="34" charset="0"/>
            </a:endParaRPr>
          </a:p>
        </p:txBody>
      </p:sp>
      <p:graphicFrame>
        <p:nvGraphicFramePr>
          <p:cNvPr id="3" name="Content Placeholder 5"/>
          <p:cNvGraphicFramePr>
            <a:graphicFrameLocks/>
          </p:cNvGraphicFramePr>
          <p:nvPr/>
        </p:nvGraphicFramePr>
        <p:xfrm>
          <a:off x="533400" y="1219200"/>
          <a:ext cx="8077200" cy="4427508"/>
        </p:xfrm>
        <a:graphic>
          <a:graphicData uri="http://schemas.openxmlformats.org/drawingml/2006/table">
            <a:tbl>
              <a:tblPr firstRow="1" bandRow="1">
                <a:tableStyleId>{F5AB1C69-6EDB-4FF4-983F-18BD219EF322}</a:tableStyleId>
              </a:tblPr>
              <a:tblGrid>
                <a:gridCol w="3296816"/>
                <a:gridCol w="1648408"/>
                <a:gridCol w="1565988"/>
                <a:gridCol w="1565988"/>
              </a:tblGrid>
              <a:tr h="433118">
                <a:tc>
                  <a:txBody>
                    <a:bodyPr/>
                    <a:lstStyle/>
                    <a:p>
                      <a:r>
                        <a:rPr lang="en-US" sz="1800" b="1" dirty="0" smtClean="0">
                          <a:latin typeface="Garamond" pitchFamily="18" charset="0"/>
                        </a:rPr>
                        <a:t>Major Budget Issues</a:t>
                      </a:r>
                      <a:endParaRPr lang="en-US" sz="1800" b="1" dirty="0">
                        <a:latin typeface="Garamond" pitchFamily="18" charset="0"/>
                      </a:endParaRPr>
                    </a:p>
                  </a:txBody>
                  <a:tcPr anchor="ctr"/>
                </a:tc>
                <a:tc>
                  <a:txBody>
                    <a:bodyPr/>
                    <a:lstStyle/>
                    <a:p>
                      <a:pPr algn="ctr"/>
                      <a:r>
                        <a:rPr lang="en-US" sz="1800" b="1" dirty="0" smtClean="0">
                          <a:latin typeface="Garamond" pitchFamily="18" charset="0"/>
                        </a:rPr>
                        <a:t>General Fund</a:t>
                      </a:r>
                      <a:endParaRPr lang="en-US" sz="1800" b="1" dirty="0">
                        <a:latin typeface="Garamond" pitchFamily="18" charset="0"/>
                      </a:endParaRPr>
                    </a:p>
                  </a:txBody>
                  <a:tcPr anchor="ctr"/>
                </a:tc>
                <a:tc>
                  <a:txBody>
                    <a:bodyPr/>
                    <a:lstStyle/>
                    <a:p>
                      <a:pPr algn="ctr"/>
                      <a:r>
                        <a:rPr lang="en-US" sz="1800" b="1" dirty="0" smtClean="0">
                          <a:latin typeface="Garamond" pitchFamily="18" charset="0"/>
                        </a:rPr>
                        <a:t>Other</a:t>
                      </a:r>
                      <a:r>
                        <a:rPr lang="en-US" sz="1800" b="1" baseline="0" dirty="0" smtClean="0">
                          <a:latin typeface="Garamond" pitchFamily="18" charset="0"/>
                        </a:rPr>
                        <a:t> Funds</a:t>
                      </a:r>
                      <a:endParaRPr lang="en-US" sz="1800" b="1" dirty="0">
                        <a:latin typeface="Garamond" pitchFamily="18" charset="0"/>
                      </a:endParaRPr>
                    </a:p>
                  </a:txBody>
                  <a:tcPr anchor="ctr"/>
                </a:tc>
                <a:tc>
                  <a:txBody>
                    <a:bodyPr/>
                    <a:lstStyle/>
                    <a:p>
                      <a:pPr algn="ctr"/>
                      <a:r>
                        <a:rPr lang="en-US" sz="1800" b="1" dirty="0" smtClean="0">
                          <a:latin typeface="Garamond" pitchFamily="18" charset="0"/>
                        </a:rPr>
                        <a:t>Total City-wide</a:t>
                      </a:r>
                      <a:endParaRPr lang="en-US" sz="1800" b="1" dirty="0">
                        <a:latin typeface="Garamond" pitchFamily="18" charset="0"/>
                      </a:endParaRPr>
                    </a:p>
                  </a:txBody>
                  <a:tcPr anchor="ctr"/>
                </a:tc>
              </a:tr>
              <a:tr h="433118">
                <a:tc>
                  <a:txBody>
                    <a:bodyPr/>
                    <a:lstStyle/>
                    <a:p>
                      <a:r>
                        <a:rPr lang="en-US" sz="1800" b="1" dirty="0" smtClean="0">
                          <a:latin typeface="Garamond" pitchFamily="18" charset="0"/>
                        </a:rPr>
                        <a:t>Risk Management</a:t>
                      </a:r>
                      <a:endParaRPr lang="en-US" sz="1800" b="1" dirty="0">
                        <a:latin typeface="Garamond" pitchFamily="18" charset="0"/>
                      </a:endParaRPr>
                    </a:p>
                  </a:txBody>
                  <a:tcPr anchor="ctr"/>
                </a:tc>
                <a:tc>
                  <a:txBody>
                    <a:bodyPr/>
                    <a:lstStyle/>
                    <a:p>
                      <a:pPr algn="ctr"/>
                      <a:r>
                        <a:rPr lang="en-US" sz="1800" dirty="0" smtClean="0">
                          <a:latin typeface="Garamond" pitchFamily="18" charset="0"/>
                        </a:rPr>
                        <a:t>12,888</a:t>
                      </a:r>
                      <a:endParaRPr lang="en-US" sz="1800" dirty="0">
                        <a:latin typeface="Garamond" pitchFamily="18" charset="0"/>
                      </a:endParaRPr>
                    </a:p>
                  </a:txBody>
                  <a:tcPr anchor="ctr"/>
                </a:tc>
                <a:tc>
                  <a:txBody>
                    <a:bodyPr/>
                    <a:lstStyle/>
                    <a:p>
                      <a:pPr algn="ctr"/>
                      <a:r>
                        <a:rPr lang="en-US" sz="1800" dirty="0" smtClean="0">
                          <a:latin typeface="Garamond" pitchFamily="18" charset="0"/>
                        </a:rPr>
                        <a:t>80,369</a:t>
                      </a:r>
                      <a:endParaRPr lang="en-US" sz="1800" dirty="0">
                        <a:latin typeface="Garamond" pitchFamily="18" charset="0"/>
                      </a:endParaRPr>
                    </a:p>
                  </a:txBody>
                  <a:tcPr anchor="ctr"/>
                </a:tc>
                <a:tc>
                  <a:txBody>
                    <a:bodyPr/>
                    <a:lstStyle/>
                    <a:p>
                      <a:pPr algn="ctr"/>
                      <a:r>
                        <a:rPr lang="en-US" sz="1800" dirty="0" smtClean="0">
                          <a:latin typeface="Garamond" pitchFamily="18" charset="0"/>
                        </a:rPr>
                        <a:t>93,257</a:t>
                      </a:r>
                      <a:endParaRPr lang="en-US" sz="1800" dirty="0">
                        <a:latin typeface="Garamond" pitchFamily="18" charset="0"/>
                      </a:endParaRPr>
                    </a:p>
                  </a:txBody>
                  <a:tcPr anchor="ctr"/>
                </a:tc>
              </a:tr>
              <a:tr h="433118">
                <a:tc>
                  <a:txBody>
                    <a:bodyPr/>
                    <a:lstStyle/>
                    <a:p>
                      <a:r>
                        <a:rPr lang="en-US" sz="1800" b="1" dirty="0" smtClean="0">
                          <a:latin typeface="Garamond" pitchFamily="18" charset="0"/>
                        </a:rPr>
                        <a:t>Health</a:t>
                      </a:r>
                      <a:r>
                        <a:rPr lang="en-US" sz="1800" b="1" baseline="0" dirty="0" smtClean="0">
                          <a:latin typeface="Garamond" pitchFamily="18" charset="0"/>
                        </a:rPr>
                        <a:t> Benefit</a:t>
                      </a:r>
                      <a:endParaRPr lang="en-US" sz="1800" b="1" dirty="0">
                        <a:latin typeface="Garamond" pitchFamily="18" charset="0"/>
                      </a:endParaRPr>
                    </a:p>
                  </a:txBody>
                  <a:tcPr anchor="ctr"/>
                </a:tc>
                <a:tc>
                  <a:txBody>
                    <a:bodyPr/>
                    <a:lstStyle/>
                    <a:p>
                      <a:pPr algn="ctr"/>
                      <a:r>
                        <a:rPr lang="en-US" sz="1800" dirty="0" smtClean="0">
                          <a:latin typeface="Garamond" pitchFamily="18" charset="0"/>
                        </a:rPr>
                        <a:t>210,150</a:t>
                      </a:r>
                      <a:endParaRPr lang="en-US" sz="1800" dirty="0">
                        <a:latin typeface="Garamond" pitchFamily="18" charset="0"/>
                      </a:endParaRPr>
                    </a:p>
                  </a:txBody>
                  <a:tcPr anchor="ctr"/>
                </a:tc>
                <a:tc>
                  <a:txBody>
                    <a:bodyPr/>
                    <a:lstStyle/>
                    <a:p>
                      <a:pPr algn="ctr"/>
                      <a:r>
                        <a:rPr lang="en-US" sz="1800" dirty="0" smtClean="0">
                          <a:latin typeface="Garamond" pitchFamily="18" charset="0"/>
                        </a:rPr>
                        <a:t>234,579</a:t>
                      </a:r>
                      <a:endParaRPr lang="en-US" sz="1800" dirty="0">
                        <a:latin typeface="Garamond" pitchFamily="18" charset="0"/>
                      </a:endParaRPr>
                    </a:p>
                  </a:txBody>
                  <a:tcPr anchor="ctr"/>
                </a:tc>
                <a:tc>
                  <a:txBody>
                    <a:bodyPr/>
                    <a:lstStyle/>
                    <a:p>
                      <a:pPr algn="ctr"/>
                      <a:r>
                        <a:rPr lang="en-US" sz="1800" dirty="0" smtClean="0">
                          <a:latin typeface="Garamond" pitchFamily="18" charset="0"/>
                        </a:rPr>
                        <a:t>444,729</a:t>
                      </a:r>
                      <a:endParaRPr lang="en-US" sz="1800" dirty="0">
                        <a:latin typeface="Garamond" pitchFamily="18" charset="0"/>
                      </a:endParaRPr>
                    </a:p>
                  </a:txBody>
                  <a:tcPr anchor="ctr"/>
                </a:tc>
              </a:tr>
              <a:tr h="433118">
                <a:tc>
                  <a:txBody>
                    <a:bodyPr/>
                    <a:lstStyle/>
                    <a:p>
                      <a:r>
                        <a:rPr lang="en-US" sz="1800" b="1" dirty="0" smtClean="0">
                          <a:solidFill>
                            <a:schemeClr val="tx1"/>
                          </a:solidFill>
                          <a:latin typeface="Garamond" pitchFamily="18" charset="0"/>
                        </a:rPr>
                        <a:t>MFPRSI </a:t>
                      </a:r>
                      <a:r>
                        <a:rPr lang="en-US" sz="1800" b="0" i="0" dirty="0" smtClean="0">
                          <a:solidFill>
                            <a:schemeClr val="tx1"/>
                          </a:solidFill>
                          <a:latin typeface="Garamond" pitchFamily="18" charset="0"/>
                        </a:rPr>
                        <a:t>(26.12% to 30.12%)</a:t>
                      </a:r>
                      <a:endParaRPr lang="en-US" sz="1800" b="0" i="0" dirty="0">
                        <a:solidFill>
                          <a:schemeClr val="tx1"/>
                        </a:solidFill>
                        <a:latin typeface="Garamond" pitchFamily="18" charset="0"/>
                      </a:endParaRPr>
                    </a:p>
                  </a:txBody>
                  <a:tcPr anchor="ctr"/>
                </a:tc>
                <a:tc>
                  <a:txBody>
                    <a:bodyPr/>
                    <a:lstStyle/>
                    <a:p>
                      <a:pPr algn="ctr"/>
                      <a:r>
                        <a:rPr lang="en-US" sz="1800" dirty="0" smtClean="0">
                          <a:latin typeface="Garamond" pitchFamily="18" charset="0"/>
                        </a:rPr>
                        <a:t>211,735</a:t>
                      </a:r>
                      <a:endParaRPr lang="en-US" sz="1800" dirty="0">
                        <a:latin typeface="Garamond" pitchFamily="18" charset="0"/>
                      </a:endParaRPr>
                    </a:p>
                  </a:txBody>
                  <a:tcPr anchor="ctr"/>
                </a:tc>
                <a:tc>
                  <a:txBody>
                    <a:bodyPr/>
                    <a:lstStyle/>
                    <a:p>
                      <a:pPr algn="ctr"/>
                      <a:r>
                        <a:rPr lang="en-US" sz="1800" dirty="0" smtClean="0">
                          <a:latin typeface="Garamond" pitchFamily="18" charset="0"/>
                        </a:rPr>
                        <a:t>0</a:t>
                      </a:r>
                      <a:endParaRPr lang="en-US" sz="1800" dirty="0">
                        <a:latin typeface="Garamond" pitchFamily="18" charset="0"/>
                      </a:endParaRPr>
                    </a:p>
                  </a:txBody>
                  <a:tcPr anchor="ctr"/>
                </a:tc>
                <a:tc>
                  <a:txBody>
                    <a:bodyPr/>
                    <a:lstStyle/>
                    <a:p>
                      <a:pPr algn="ctr"/>
                      <a:r>
                        <a:rPr lang="en-US" sz="1800" dirty="0" smtClean="0">
                          <a:latin typeface="Garamond" pitchFamily="18" charset="0"/>
                        </a:rPr>
                        <a:t>211,735</a:t>
                      </a:r>
                      <a:endParaRPr lang="en-US" sz="1800" dirty="0">
                        <a:latin typeface="Garamond" pitchFamily="18" charset="0"/>
                      </a:endParaRPr>
                    </a:p>
                  </a:txBody>
                  <a:tcPr anchor="ctr"/>
                </a:tc>
              </a:tr>
              <a:tr h="433118">
                <a:tc>
                  <a:txBody>
                    <a:bodyPr/>
                    <a:lstStyle/>
                    <a:p>
                      <a:r>
                        <a:rPr lang="en-US" sz="1800" b="1" dirty="0" smtClean="0">
                          <a:solidFill>
                            <a:schemeClr val="tx1"/>
                          </a:solidFill>
                          <a:latin typeface="Garamond" pitchFamily="18" charset="0"/>
                        </a:rPr>
                        <a:t>IPERS </a:t>
                      </a:r>
                      <a:r>
                        <a:rPr lang="en-US" sz="1800" b="0" dirty="0" smtClean="0">
                          <a:solidFill>
                            <a:schemeClr val="tx1"/>
                          </a:solidFill>
                          <a:latin typeface="Garamond" pitchFamily="18" charset="0"/>
                        </a:rPr>
                        <a:t>(8.67% to 8.93%)</a:t>
                      </a:r>
                      <a:endParaRPr lang="en-US" sz="1800" b="0" dirty="0">
                        <a:solidFill>
                          <a:schemeClr val="tx1"/>
                        </a:solidFill>
                        <a:latin typeface="Garamond" pitchFamily="18" charset="0"/>
                      </a:endParaRPr>
                    </a:p>
                  </a:txBody>
                  <a:tcPr anchor="ctr"/>
                </a:tc>
                <a:tc>
                  <a:txBody>
                    <a:bodyPr/>
                    <a:lstStyle/>
                    <a:p>
                      <a:pPr algn="ctr"/>
                      <a:r>
                        <a:rPr lang="en-US" sz="1800" dirty="0" smtClean="0">
                          <a:latin typeface="Garamond" pitchFamily="18" charset="0"/>
                        </a:rPr>
                        <a:t>15,904</a:t>
                      </a:r>
                      <a:endParaRPr lang="en-US" sz="1800" dirty="0">
                        <a:latin typeface="Garamond" pitchFamily="18" charset="0"/>
                      </a:endParaRPr>
                    </a:p>
                  </a:txBody>
                  <a:tcPr anchor="ctr"/>
                </a:tc>
                <a:tc>
                  <a:txBody>
                    <a:bodyPr/>
                    <a:lstStyle/>
                    <a:p>
                      <a:pPr algn="ctr"/>
                      <a:r>
                        <a:rPr lang="en-US" sz="1800" dirty="0" smtClean="0">
                          <a:latin typeface="Garamond" pitchFamily="18" charset="0"/>
                        </a:rPr>
                        <a:t>9,871</a:t>
                      </a:r>
                      <a:endParaRPr lang="en-US" sz="1800" dirty="0">
                        <a:latin typeface="Garamond" pitchFamily="18" charset="0"/>
                      </a:endParaRPr>
                    </a:p>
                  </a:txBody>
                  <a:tcPr anchor="ctr"/>
                </a:tc>
                <a:tc>
                  <a:txBody>
                    <a:bodyPr/>
                    <a:lstStyle/>
                    <a:p>
                      <a:pPr algn="ctr"/>
                      <a:r>
                        <a:rPr lang="en-US" sz="1800" dirty="0" smtClean="0">
                          <a:latin typeface="Garamond" pitchFamily="18" charset="0"/>
                        </a:rPr>
                        <a:t>25,775</a:t>
                      </a:r>
                      <a:endParaRPr lang="en-US" sz="1800" dirty="0">
                        <a:latin typeface="Garamond" pitchFamily="18" charset="0"/>
                      </a:endParaRPr>
                    </a:p>
                  </a:txBody>
                  <a:tcPr anchor="ctr"/>
                </a:tc>
              </a:tr>
              <a:tr h="854371">
                <a:tc>
                  <a:txBody>
                    <a:bodyPr/>
                    <a:lstStyle/>
                    <a:p>
                      <a:r>
                        <a:rPr lang="en-US" sz="1800" b="1" dirty="0" smtClean="0">
                          <a:latin typeface="Garamond" pitchFamily="18" charset="0"/>
                        </a:rPr>
                        <a:t>Wage Increases </a:t>
                      </a:r>
                      <a:r>
                        <a:rPr lang="en-US" sz="1800" dirty="0" smtClean="0">
                          <a:latin typeface="Garamond" pitchFamily="18" charset="0"/>
                        </a:rPr>
                        <a:t>(Union</a:t>
                      </a:r>
                      <a:r>
                        <a:rPr lang="en-US" sz="1800" baseline="0" dirty="0" smtClean="0">
                          <a:latin typeface="Garamond" pitchFamily="18" charset="0"/>
                        </a:rPr>
                        <a:t> Contracts, COLA, Deferred, Merit, Steps &amp; Contracted Employees)</a:t>
                      </a:r>
                      <a:endParaRPr lang="en-US" sz="1800" dirty="0">
                        <a:latin typeface="Garamond" pitchFamily="18" charset="0"/>
                      </a:endParaRPr>
                    </a:p>
                  </a:txBody>
                  <a:tcPr anchor="ctr"/>
                </a:tc>
                <a:tc>
                  <a:txBody>
                    <a:bodyPr/>
                    <a:lstStyle/>
                    <a:p>
                      <a:pPr algn="ctr"/>
                      <a:r>
                        <a:rPr lang="en-US" sz="1800" dirty="0" smtClean="0">
                          <a:latin typeface="Garamond" pitchFamily="18" charset="0"/>
                        </a:rPr>
                        <a:t>320,058</a:t>
                      </a:r>
                      <a:endParaRPr lang="en-US" sz="1800" dirty="0">
                        <a:latin typeface="Garamond" pitchFamily="18" charset="0"/>
                      </a:endParaRPr>
                    </a:p>
                  </a:txBody>
                  <a:tcPr anchor="ctr"/>
                </a:tc>
                <a:tc>
                  <a:txBody>
                    <a:bodyPr/>
                    <a:lstStyle/>
                    <a:p>
                      <a:pPr algn="ctr"/>
                      <a:r>
                        <a:rPr lang="en-US" sz="1800" dirty="0" smtClean="0">
                          <a:latin typeface="Garamond" pitchFamily="18" charset="0"/>
                        </a:rPr>
                        <a:t>70,973</a:t>
                      </a:r>
                      <a:endParaRPr lang="en-US" sz="1800" dirty="0">
                        <a:latin typeface="Garamond" pitchFamily="18" charset="0"/>
                      </a:endParaRPr>
                    </a:p>
                  </a:txBody>
                  <a:tcPr anchor="ctr"/>
                </a:tc>
                <a:tc>
                  <a:txBody>
                    <a:bodyPr/>
                    <a:lstStyle/>
                    <a:p>
                      <a:pPr algn="ctr"/>
                      <a:r>
                        <a:rPr lang="en-US" sz="1800" dirty="0" smtClean="0">
                          <a:latin typeface="Garamond" pitchFamily="18" charset="0"/>
                        </a:rPr>
                        <a:t>391,031</a:t>
                      </a:r>
                      <a:endParaRPr lang="en-US" sz="1800" dirty="0">
                        <a:latin typeface="Garamond" pitchFamily="18" charset="0"/>
                      </a:endParaRPr>
                    </a:p>
                  </a:txBody>
                  <a:tcPr anchor="ctr"/>
                </a:tc>
              </a:tr>
              <a:tr h="433118">
                <a:tc>
                  <a:txBody>
                    <a:bodyPr/>
                    <a:lstStyle/>
                    <a:p>
                      <a:r>
                        <a:rPr lang="en-US" sz="1800" b="1" dirty="0" smtClean="0">
                          <a:latin typeface="Garamond" pitchFamily="18" charset="0"/>
                        </a:rPr>
                        <a:t>Condo &amp; Coop</a:t>
                      </a:r>
                      <a:r>
                        <a:rPr lang="en-US" sz="1800" b="1" baseline="0" dirty="0" smtClean="0">
                          <a:latin typeface="Garamond" pitchFamily="18" charset="0"/>
                        </a:rPr>
                        <a:t> Reclassification</a:t>
                      </a:r>
                      <a:endParaRPr lang="en-US" sz="1800" b="1" dirty="0">
                        <a:latin typeface="Garamond" pitchFamily="18" charset="0"/>
                      </a:endParaRPr>
                    </a:p>
                  </a:txBody>
                  <a:tcPr anchor="ctr"/>
                </a:tc>
                <a:tc>
                  <a:txBody>
                    <a:bodyPr/>
                    <a:lstStyle/>
                    <a:p>
                      <a:pPr algn="ctr"/>
                      <a:endParaRPr lang="en-US" sz="1800" dirty="0">
                        <a:latin typeface="Garamond" pitchFamily="18" charset="0"/>
                      </a:endParaRPr>
                    </a:p>
                  </a:txBody>
                  <a:tcPr anchor="ctr"/>
                </a:tc>
                <a:tc>
                  <a:txBody>
                    <a:bodyPr/>
                    <a:lstStyle/>
                    <a:p>
                      <a:pPr algn="ctr"/>
                      <a:endParaRPr lang="en-US" sz="1800" dirty="0">
                        <a:latin typeface="Garamond" pitchFamily="18" charset="0"/>
                      </a:endParaRPr>
                    </a:p>
                  </a:txBody>
                  <a:tcPr anchor="ctr"/>
                </a:tc>
                <a:tc>
                  <a:txBody>
                    <a:bodyPr/>
                    <a:lstStyle/>
                    <a:p>
                      <a:pPr algn="ctr"/>
                      <a:r>
                        <a:rPr lang="en-US" sz="1800" dirty="0" smtClean="0">
                          <a:latin typeface="Garamond" pitchFamily="18" charset="0"/>
                        </a:rPr>
                        <a:t>112,039</a:t>
                      </a:r>
                      <a:endParaRPr lang="en-US" sz="1800" dirty="0">
                        <a:latin typeface="Garamond" pitchFamily="18" charset="0"/>
                      </a:endParaRPr>
                    </a:p>
                  </a:txBody>
                  <a:tcPr anchor="ctr"/>
                </a:tc>
              </a:tr>
              <a:tr h="433118">
                <a:tc>
                  <a:txBody>
                    <a:bodyPr/>
                    <a:lstStyle/>
                    <a:p>
                      <a:r>
                        <a:rPr lang="en-US" sz="1800" b="1" dirty="0" smtClean="0">
                          <a:latin typeface="Garamond" pitchFamily="18" charset="0"/>
                        </a:rPr>
                        <a:t>TOTAL</a:t>
                      </a:r>
                      <a:endParaRPr lang="en-US" sz="1800" b="1" dirty="0">
                        <a:latin typeface="Garamond" pitchFamily="18" charset="0"/>
                      </a:endParaRPr>
                    </a:p>
                  </a:txBody>
                  <a:tcPr anchor="ctr"/>
                </a:tc>
                <a:tc>
                  <a:txBody>
                    <a:bodyPr/>
                    <a:lstStyle/>
                    <a:p>
                      <a:pPr algn="ctr"/>
                      <a:r>
                        <a:rPr lang="en-US" sz="1800" b="1" dirty="0" smtClean="0">
                          <a:latin typeface="Garamond" pitchFamily="18" charset="0"/>
                        </a:rPr>
                        <a:t>$770,735</a:t>
                      </a:r>
                      <a:endParaRPr lang="en-US" sz="1800" b="1" dirty="0">
                        <a:latin typeface="Garamond" pitchFamily="18" charset="0"/>
                      </a:endParaRPr>
                    </a:p>
                  </a:txBody>
                  <a:tcPr anchor="ctr"/>
                </a:tc>
                <a:tc>
                  <a:txBody>
                    <a:bodyPr/>
                    <a:lstStyle/>
                    <a:p>
                      <a:pPr algn="ctr"/>
                      <a:r>
                        <a:rPr lang="en-US" sz="1800" b="1" dirty="0" smtClean="0">
                          <a:latin typeface="Garamond" pitchFamily="18" charset="0"/>
                        </a:rPr>
                        <a:t>$395,792</a:t>
                      </a:r>
                      <a:endParaRPr lang="en-US" sz="1800" b="1" dirty="0">
                        <a:latin typeface="Garamond" pitchFamily="18" charset="0"/>
                      </a:endParaRPr>
                    </a:p>
                  </a:txBody>
                  <a:tcPr anchor="ctr"/>
                </a:tc>
                <a:tc>
                  <a:txBody>
                    <a:bodyPr/>
                    <a:lstStyle/>
                    <a:p>
                      <a:pPr algn="ctr"/>
                      <a:r>
                        <a:rPr lang="en-US" sz="1800" b="1" dirty="0" smtClean="0">
                          <a:latin typeface="Garamond" pitchFamily="18" charset="0"/>
                        </a:rPr>
                        <a:t>$1,278,566</a:t>
                      </a:r>
                      <a:endParaRPr lang="en-US" sz="1800" b="1" dirty="0">
                        <a:latin typeface="Garamond" pitchFamily="18" charset="0"/>
                      </a:endParaRPr>
                    </a:p>
                  </a:txBody>
                  <a:tcPr anchor="ct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304800" y="1447800"/>
          <a:ext cx="8458201" cy="4479507"/>
        </p:xfrm>
        <a:graphic>
          <a:graphicData uri="http://schemas.openxmlformats.org/drawingml/2006/table">
            <a:tbl>
              <a:tblPr firstRow="1" bandRow="1">
                <a:tableStyleId>{284E427A-3D55-4303-BF80-6455036E1DE7}</a:tableStyleId>
              </a:tblPr>
              <a:tblGrid>
                <a:gridCol w="1447800"/>
                <a:gridCol w="1524000"/>
                <a:gridCol w="2133600"/>
                <a:gridCol w="1649268"/>
                <a:gridCol w="1703533"/>
              </a:tblGrid>
              <a:tr h="670209">
                <a:tc>
                  <a:txBody>
                    <a:bodyPr/>
                    <a:lstStyle/>
                    <a:p>
                      <a:pPr algn="ctr"/>
                      <a:r>
                        <a:rPr lang="en-US" sz="1600" dirty="0" smtClean="0">
                          <a:solidFill>
                            <a:schemeClr val="bg2">
                              <a:lumMod val="25000"/>
                            </a:schemeClr>
                          </a:solidFill>
                          <a:latin typeface="Garamond" pitchFamily="18" charset="0"/>
                        </a:rPr>
                        <a:t>Bargaining Unit</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FY 10/11</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FY 11/12</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FY 12/13</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1"/>
                          </a:solidFill>
                          <a:latin typeface="Garamond" pitchFamily="18" charset="0"/>
                        </a:rPr>
                        <a:t>FY 13/14</a:t>
                      </a:r>
                      <a:endParaRPr lang="en-US" sz="1600" b="1" dirty="0">
                        <a:solidFill>
                          <a:schemeClr val="bg1"/>
                        </a:solidFill>
                        <a:latin typeface="Garamond" pitchFamily="18" charset="0"/>
                      </a:endParaRPr>
                    </a:p>
                  </a:txBody>
                  <a:tcPr anchor="ctr">
                    <a:solidFill>
                      <a:schemeClr val="accent6"/>
                    </a:solidFill>
                  </a:tcPr>
                </a:tc>
              </a:tr>
              <a:tr h="929990">
                <a:tc>
                  <a:txBody>
                    <a:bodyPr/>
                    <a:lstStyle/>
                    <a:p>
                      <a:pPr algn="ctr"/>
                      <a:r>
                        <a:rPr lang="en-US" b="1" dirty="0" smtClean="0">
                          <a:solidFill>
                            <a:schemeClr val="bg2">
                              <a:lumMod val="25000"/>
                            </a:schemeClr>
                          </a:solidFill>
                          <a:latin typeface="Garamond" pitchFamily="18" charset="0"/>
                        </a:rPr>
                        <a:t>Fire</a:t>
                      </a:r>
                      <a:endParaRPr lang="en-US" b="1"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0% COLA </a:t>
                      </a:r>
                    </a:p>
                    <a:p>
                      <a:pPr algn="ctr"/>
                      <a:r>
                        <a:rPr lang="en-US" sz="1600" dirty="0" smtClean="0">
                          <a:solidFill>
                            <a:schemeClr val="bg2">
                              <a:lumMod val="25000"/>
                            </a:schemeClr>
                          </a:solidFill>
                          <a:latin typeface="Garamond" pitchFamily="18" charset="0"/>
                        </a:rPr>
                        <a:t>2% Deferred</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1.50% COLA 7/1/11</a:t>
                      </a:r>
                    </a:p>
                    <a:p>
                      <a:pPr algn="ctr"/>
                      <a:r>
                        <a:rPr lang="en-US" sz="1600" dirty="0" smtClean="0">
                          <a:solidFill>
                            <a:schemeClr val="bg2">
                              <a:lumMod val="25000"/>
                            </a:schemeClr>
                          </a:solidFill>
                          <a:latin typeface="Garamond" pitchFamily="18" charset="0"/>
                        </a:rPr>
                        <a:t>1.50% Deferred 1/1/12</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2.75% COLA</a:t>
                      </a:r>
                      <a:endParaRPr lang="en-US" sz="1600" dirty="0">
                        <a:solidFill>
                          <a:schemeClr val="bg2">
                            <a:lumMod val="25000"/>
                          </a:schemeClr>
                        </a:solidFill>
                        <a:latin typeface="Garamond" pitchFamily="18" charset="0"/>
                      </a:endParaRPr>
                    </a:p>
                  </a:txBody>
                  <a:tcPr anchor="ctr"/>
                </a:tc>
                <a:tc>
                  <a:txBody>
                    <a:bodyPr/>
                    <a:lstStyle/>
                    <a:p>
                      <a:pPr algn="ctr"/>
                      <a:r>
                        <a:rPr lang="en-US" sz="1600" b="1" dirty="0" smtClean="0">
                          <a:solidFill>
                            <a:schemeClr val="tx1"/>
                          </a:solidFill>
                          <a:latin typeface="Garamond" pitchFamily="18" charset="0"/>
                        </a:rPr>
                        <a:t>2.90% COLA (plus 1% if pension is &lt;35.32%)</a:t>
                      </a:r>
                      <a:endParaRPr lang="en-US" sz="1600" b="1" dirty="0">
                        <a:solidFill>
                          <a:schemeClr val="tx1"/>
                        </a:solidFill>
                        <a:latin typeface="Garamond" pitchFamily="18" charset="0"/>
                      </a:endParaRPr>
                    </a:p>
                  </a:txBody>
                  <a:tcPr anchor="ctr">
                    <a:solidFill>
                      <a:schemeClr val="accent6">
                        <a:lumMod val="60000"/>
                        <a:lumOff val="40000"/>
                        <a:alpha val="40000"/>
                      </a:schemeClr>
                    </a:solidFill>
                  </a:tcPr>
                </a:tc>
              </a:tr>
              <a:tr h="762000">
                <a:tc>
                  <a:txBody>
                    <a:bodyPr/>
                    <a:lstStyle/>
                    <a:p>
                      <a:pPr algn="ctr"/>
                      <a:r>
                        <a:rPr lang="en-US" b="1" dirty="0" smtClean="0">
                          <a:solidFill>
                            <a:schemeClr val="bg2">
                              <a:lumMod val="25000"/>
                            </a:schemeClr>
                          </a:solidFill>
                          <a:latin typeface="Garamond" pitchFamily="18" charset="0"/>
                        </a:rPr>
                        <a:t>Police</a:t>
                      </a:r>
                      <a:endParaRPr lang="en-US" b="1"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2% COLA</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2.35% COLA</a:t>
                      </a:r>
                    </a:p>
                    <a:p>
                      <a:pPr algn="ctr"/>
                      <a:r>
                        <a:rPr lang="en-US" sz="1600" dirty="0" smtClean="0">
                          <a:solidFill>
                            <a:schemeClr val="bg2">
                              <a:lumMod val="25000"/>
                            </a:schemeClr>
                          </a:solidFill>
                          <a:latin typeface="Garamond" pitchFamily="18" charset="0"/>
                        </a:rPr>
                        <a:t>.50% Deferred</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3% COLA</a:t>
                      </a:r>
                    </a:p>
                    <a:p>
                      <a:pPr algn="ctr"/>
                      <a:r>
                        <a:rPr lang="en-US" sz="1600" dirty="0" smtClean="0">
                          <a:solidFill>
                            <a:schemeClr val="bg2">
                              <a:lumMod val="25000"/>
                            </a:schemeClr>
                          </a:solidFill>
                          <a:latin typeface="Garamond" pitchFamily="18" charset="0"/>
                        </a:rPr>
                        <a:t>.25% Deferred</a:t>
                      </a:r>
                      <a:endParaRPr lang="en-US" sz="1600" dirty="0">
                        <a:solidFill>
                          <a:schemeClr val="bg2">
                            <a:lumMod val="25000"/>
                          </a:schemeClr>
                        </a:solidFill>
                        <a:latin typeface="Garamond" pitchFamily="18" charset="0"/>
                      </a:endParaRPr>
                    </a:p>
                  </a:txBody>
                  <a:tcPr anchor="ctr"/>
                </a:tc>
                <a:tc>
                  <a:txBody>
                    <a:bodyPr/>
                    <a:lstStyle/>
                    <a:p>
                      <a:pPr algn="ctr"/>
                      <a:r>
                        <a:rPr lang="en-US" sz="1600" b="1" dirty="0" smtClean="0">
                          <a:solidFill>
                            <a:schemeClr val="tx1"/>
                          </a:solidFill>
                          <a:latin typeface="Garamond" pitchFamily="18" charset="0"/>
                        </a:rPr>
                        <a:t>2.75% COLA</a:t>
                      </a:r>
                    </a:p>
                    <a:p>
                      <a:pPr algn="ctr"/>
                      <a:r>
                        <a:rPr lang="en-US" sz="1600" b="1" dirty="0" smtClean="0">
                          <a:solidFill>
                            <a:schemeClr val="tx1"/>
                          </a:solidFill>
                          <a:latin typeface="Garamond" pitchFamily="18" charset="0"/>
                        </a:rPr>
                        <a:t>.75% Deferred</a:t>
                      </a:r>
                      <a:endParaRPr lang="en-US" sz="1600" b="1" dirty="0">
                        <a:solidFill>
                          <a:schemeClr val="tx1"/>
                        </a:solidFill>
                        <a:latin typeface="Garamond" pitchFamily="18" charset="0"/>
                      </a:endParaRPr>
                    </a:p>
                  </a:txBody>
                  <a:tcPr anchor="ctr">
                    <a:solidFill>
                      <a:schemeClr val="accent6">
                        <a:lumMod val="20000"/>
                        <a:lumOff val="80000"/>
                      </a:schemeClr>
                    </a:solidFill>
                  </a:tcPr>
                </a:tc>
              </a:tr>
              <a:tr h="670209">
                <a:tc>
                  <a:txBody>
                    <a:bodyPr/>
                    <a:lstStyle/>
                    <a:p>
                      <a:pPr algn="ctr"/>
                      <a:r>
                        <a:rPr lang="en-US" b="1" dirty="0" smtClean="0">
                          <a:solidFill>
                            <a:schemeClr val="bg2">
                              <a:lumMod val="25000"/>
                            </a:schemeClr>
                          </a:solidFill>
                          <a:latin typeface="Garamond" pitchFamily="18" charset="0"/>
                        </a:rPr>
                        <a:t>AFSCME -  General</a:t>
                      </a:r>
                      <a:endParaRPr lang="en-US" b="1"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2% COLA</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3% COLA</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3.25% COLA</a:t>
                      </a:r>
                      <a:endParaRPr lang="en-US" sz="1600" dirty="0">
                        <a:solidFill>
                          <a:schemeClr val="bg2">
                            <a:lumMod val="25000"/>
                          </a:schemeClr>
                        </a:solidFill>
                        <a:latin typeface="Garamond" pitchFamily="18" charset="0"/>
                      </a:endParaRPr>
                    </a:p>
                  </a:txBody>
                  <a:tcPr anchor="ctr"/>
                </a:tc>
                <a:tc>
                  <a:txBody>
                    <a:bodyPr/>
                    <a:lstStyle/>
                    <a:p>
                      <a:pPr algn="ctr"/>
                      <a:r>
                        <a:rPr lang="en-US" sz="1600" b="1" dirty="0" smtClean="0">
                          <a:solidFill>
                            <a:schemeClr val="tx1"/>
                          </a:solidFill>
                          <a:latin typeface="Garamond" pitchFamily="18" charset="0"/>
                        </a:rPr>
                        <a:t>3.50% COLA</a:t>
                      </a:r>
                      <a:endParaRPr lang="en-US" sz="1600" b="1" dirty="0">
                        <a:solidFill>
                          <a:schemeClr val="tx1"/>
                        </a:solidFill>
                        <a:latin typeface="Garamond" pitchFamily="18" charset="0"/>
                      </a:endParaRPr>
                    </a:p>
                  </a:txBody>
                  <a:tcPr anchor="ctr">
                    <a:solidFill>
                      <a:schemeClr val="accent6">
                        <a:lumMod val="40000"/>
                        <a:lumOff val="60000"/>
                        <a:alpha val="40000"/>
                      </a:schemeClr>
                    </a:solidFill>
                  </a:tcPr>
                </a:tc>
              </a:tr>
              <a:tr h="670209">
                <a:tc>
                  <a:txBody>
                    <a:bodyPr/>
                    <a:lstStyle/>
                    <a:p>
                      <a:pPr algn="ctr"/>
                      <a:r>
                        <a:rPr lang="en-US" b="1" dirty="0" smtClean="0">
                          <a:solidFill>
                            <a:schemeClr val="bg2">
                              <a:lumMod val="25000"/>
                            </a:schemeClr>
                          </a:solidFill>
                          <a:latin typeface="Garamond" pitchFamily="18" charset="0"/>
                        </a:rPr>
                        <a:t>AFSCME -</a:t>
                      </a:r>
                    </a:p>
                    <a:p>
                      <a:pPr algn="ctr"/>
                      <a:r>
                        <a:rPr lang="en-US" b="1" dirty="0" smtClean="0">
                          <a:solidFill>
                            <a:schemeClr val="bg2">
                              <a:lumMod val="25000"/>
                            </a:schemeClr>
                          </a:solidFill>
                          <a:latin typeface="Garamond" pitchFamily="18" charset="0"/>
                        </a:rPr>
                        <a:t>Library</a:t>
                      </a:r>
                      <a:endParaRPr lang="en-US" b="1"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2% COLA</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3% COLA</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3.25% COLA</a:t>
                      </a:r>
                      <a:endParaRPr lang="en-US" sz="1600" dirty="0">
                        <a:solidFill>
                          <a:schemeClr val="bg2">
                            <a:lumMod val="25000"/>
                          </a:schemeClr>
                        </a:solidFill>
                        <a:latin typeface="Garamond" pitchFamily="18" charset="0"/>
                      </a:endParaRPr>
                    </a:p>
                  </a:txBody>
                  <a:tcPr anchor="ctr"/>
                </a:tc>
                <a:tc>
                  <a:txBody>
                    <a:bodyPr/>
                    <a:lstStyle/>
                    <a:p>
                      <a:pPr algn="ctr"/>
                      <a:r>
                        <a:rPr lang="en-US" sz="1600" b="1" dirty="0" smtClean="0">
                          <a:solidFill>
                            <a:schemeClr val="tx1"/>
                          </a:solidFill>
                          <a:latin typeface="Garamond" pitchFamily="18" charset="0"/>
                        </a:rPr>
                        <a:t>3.50% COLA</a:t>
                      </a:r>
                      <a:endParaRPr lang="en-US" sz="1600" b="1" dirty="0">
                        <a:solidFill>
                          <a:schemeClr val="tx1"/>
                        </a:solidFill>
                        <a:latin typeface="Garamond" pitchFamily="18" charset="0"/>
                      </a:endParaRPr>
                    </a:p>
                  </a:txBody>
                  <a:tcPr anchor="ctr">
                    <a:solidFill>
                      <a:schemeClr val="accent6">
                        <a:lumMod val="20000"/>
                        <a:lumOff val="80000"/>
                      </a:schemeClr>
                    </a:solidFill>
                  </a:tcPr>
                </a:tc>
              </a:tr>
              <a:tr h="585104">
                <a:tc>
                  <a:txBody>
                    <a:bodyPr/>
                    <a:lstStyle/>
                    <a:p>
                      <a:pPr algn="ctr"/>
                      <a:r>
                        <a:rPr lang="en-US" b="1" dirty="0" smtClean="0">
                          <a:solidFill>
                            <a:schemeClr val="bg2">
                              <a:lumMod val="25000"/>
                            </a:schemeClr>
                          </a:solidFill>
                          <a:latin typeface="Garamond" pitchFamily="18" charset="0"/>
                        </a:rPr>
                        <a:t>Non-Union</a:t>
                      </a:r>
                    </a:p>
                    <a:p>
                      <a:pPr algn="ctr"/>
                      <a:r>
                        <a:rPr lang="en-US" b="1" dirty="0" smtClean="0">
                          <a:solidFill>
                            <a:schemeClr val="bg2">
                              <a:lumMod val="25000"/>
                            </a:schemeClr>
                          </a:solidFill>
                          <a:latin typeface="Garamond" pitchFamily="18" charset="0"/>
                        </a:rPr>
                        <a:t>Employees</a:t>
                      </a:r>
                      <a:endParaRPr lang="en-US" b="1"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2% COLA</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3% COLA</a:t>
                      </a:r>
                      <a:endParaRPr lang="en-US" sz="1600" dirty="0">
                        <a:solidFill>
                          <a:schemeClr val="bg2">
                            <a:lumMod val="25000"/>
                          </a:schemeClr>
                        </a:solidFill>
                        <a:latin typeface="Garamond" pitchFamily="18" charset="0"/>
                      </a:endParaRPr>
                    </a:p>
                  </a:txBody>
                  <a:tcPr anchor="ctr"/>
                </a:tc>
                <a:tc>
                  <a:txBody>
                    <a:bodyPr/>
                    <a:lstStyle/>
                    <a:p>
                      <a:pPr algn="ctr"/>
                      <a:r>
                        <a:rPr lang="en-US" sz="1600" dirty="0" smtClean="0">
                          <a:solidFill>
                            <a:schemeClr val="bg2">
                              <a:lumMod val="25000"/>
                            </a:schemeClr>
                          </a:solidFill>
                          <a:latin typeface="Garamond" pitchFamily="18" charset="0"/>
                        </a:rPr>
                        <a:t>3.25% COLA</a:t>
                      </a:r>
                      <a:endParaRPr lang="en-US" sz="1600" dirty="0">
                        <a:solidFill>
                          <a:schemeClr val="bg2">
                            <a:lumMod val="25000"/>
                          </a:schemeClr>
                        </a:solidFill>
                        <a:latin typeface="Garamond" pitchFamily="18" charset="0"/>
                      </a:endParaRPr>
                    </a:p>
                  </a:txBody>
                  <a:tcPr anchor="ctr"/>
                </a:tc>
                <a:tc>
                  <a:txBody>
                    <a:bodyPr/>
                    <a:lstStyle/>
                    <a:p>
                      <a:pPr algn="ctr"/>
                      <a:r>
                        <a:rPr lang="en-US" sz="1600" b="1" dirty="0" smtClean="0">
                          <a:solidFill>
                            <a:schemeClr val="tx1"/>
                          </a:solidFill>
                          <a:latin typeface="Garamond" pitchFamily="18" charset="0"/>
                        </a:rPr>
                        <a:t>3.50% COLA</a:t>
                      </a:r>
                      <a:endParaRPr lang="en-US" sz="1600" b="1" dirty="0">
                        <a:solidFill>
                          <a:schemeClr val="tx1"/>
                        </a:solidFill>
                        <a:latin typeface="Garamond" pitchFamily="18" charset="0"/>
                      </a:endParaRPr>
                    </a:p>
                  </a:txBody>
                  <a:tcPr anchor="ctr">
                    <a:solidFill>
                      <a:schemeClr val="accent6">
                        <a:lumMod val="40000"/>
                        <a:lumOff val="60000"/>
                        <a:alpha val="40000"/>
                      </a:schemeClr>
                    </a:solidFill>
                  </a:tcPr>
                </a:tc>
              </a:tr>
            </a:tbl>
          </a:graphicData>
        </a:graphic>
      </p:graphicFrame>
      <p:sp>
        <p:nvSpPr>
          <p:cNvPr id="9" name="Slide Number Placeholder 8"/>
          <p:cNvSpPr>
            <a:spLocks noGrp="1"/>
          </p:cNvSpPr>
          <p:nvPr>
            <p:ph type="sldNum" sz="quarter" idx="12"/>
          </p:nvPr>
        </p:nvSpPr>
        <p:spPr/>
        <p:txBody>
          <a:bodyPr/>
          <a:lstStyle/>
          <a:p>
            <a:fld id="{DFB9B2EE-DA42-487F-BA2F-9CCA8600FCD1}" type="slidenum">
              <a:rPr lang="en-US" smtClean="0"/>
              <a:pPr/>
              <a:t>16</a:t>
            </a:fld>
            <a:endParaRPr lang="en-US" dirty="0"/>
          </a:p>
        </p:txBody>
      </p:sp>
      <p:sp>
        <p:nvSpPr>
          <p:cNvPr id="2" name="Title 1"/>
          <p:cNvSpPr>
            <a:spLocks noGrp="1"/>
          </p:cNvSpPr>
          <p:nvPr>
            <p:ph type="title"/>
          </p:nvPr>
        </p:nvSpPr>
        <p:spPr>
          <a:xfrm>
            <a:off x="228600" y="304800"/>
            <a:ext cx="8671560" cy="685800"/>
          </a:xfrm>
        </p:spPr>
        <p:txBody>
          <a:bodyPr>
            <a:normAutofit fontScale="90000"/>
          </a:bodyPr>
          <a:lstStyle/>
          <a:p>
            <a:r>
              <a:rPr lang="en-US" sz="4400" b="1" dirty="0" smtClean="0">
                <a:latin typeface="Garamond" pitchFamily="18" charset="0"/>
              </a:rPr>
              <a:t>Union Settlements</a:t>
            </a:r>
            <a:endParaRPr lang="en-US" sz="2400" b="1" dirty="0">
              <a:latin typeface="Garamond" pitchFamily="18" charset="0"/>
            </a:endParaRPr>
          </a:p>
        </p:txBody>
      </p:sp>
      <p:sp>
        <p:nvSpPr>
          <p:cNvPr id="6" name="TextBox 5"/>
          <p:cNvSpPr txBox="1"/>
          <p:nvPr/>
        </p:nvSpPr>
        <p:spPr>
          <a:xfrm>
            <a:off x="304800" y="914400"/>
            <a:ext cx="8001000" cy="400110"/>
          </a:xfrm>
          <a:prstGeom prst="rect">
            <a:avLst/>
          </a:prstGeom>
          <a:noFill/>
        </p:spPr>
        <p:txBody>
          <a:bodyPr wrap="square" rtlCol="0">
            <a:spAutoFit/>
          </a:bodyPr>
          <a:lstStyle/>
          <a:p>
            <a:r>
              <a:rPr lang="en-US" b="1" dirty="0" smtClean="0">
                <a:solidFill>
                  <a:srgbClr val="002060"/>
                </a:solidFill>
                <a:latin typeface="Garamond" pitchFamily="18" charset="0"/>
              </a:rPr>
              <a:t>Funds final year of four year contracts with all of our bargaining units</a:t>
            </a:r>
            <a:endParaRPr lang="en-US" dirty="0">
              <a:solidFill>
                <a:srgbClr val="00206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FB9B2EE-DA42-487F-BA2F-9CCA8600FCD1}" type="slidenum">
              <a:rPr lang="en-US" smtClean="0"/>
              <a:pPr/>
              <a:t>17</a:t>
            </a:fld>
            <a:endParaRPr lang="en-US" dirty="0"/>
          </a:p>
        </p:txBody>
      </p:sp>
      <p:sp>
        <p:nvSpPr>
          <p:cNvPr id="232450" name="Rectangle 2"/>
          <p:cNvSpPr>
            <a:spLocks noGrp="1" noChangeArrowheads="1"/>
          </p:cNvSpPr>
          <p:nvPr>
            <p:ph type="title"/>
          </p:nvPr>
        </p:nvSpPr>
        <p:spPr>
          <a:xfrm>
            <a:off x="0" y="152400"/>
            <a:ext cx="9144000" cy="990600"/>
          </a:xfrm>
        </p:spPr>
        <p:txBody>
          <a:bodyPr>
            <a:normAutofit fontScale="90000"/>
          </a:bodyPr>
          <a:lstStyle/>
          <a:p>
            <a:r>
              <a:rPr lang="en-US" sz="3200" b="1" dirty="0" smtClean="0">
                <a:solidFill>
                  <a:schemeClr val="tx2">
                    <a:lumMod val="75000"/>
                  </a:schemeClr>
                </a:solidFill>
                <a:latin typeface="Garamond" pitchFamily="18" charset="0"/>
              </a:rPr>
              <a:t>FY 2013/14 Budget Highlights:</a:t>
            </a:r>
            <a:r>
              <a:rPr lang="en-US" sz="3200" b="1" dirty="0" smtClean="0">
                <a:solidFill>
                  <a:schemeClr val="tx1"/>
                </a:solidFill>
                <a:latin typeface="Garamond" pitchFamily="18" charset="0"/>
              </a:rPr>
              <a:t/>
            </a:r>
            <a:br>
              <a:rPr lang="en-US" sz="3200" b="1" dirty="0" smtClean="0">
                <a:solidFill>
                  <a:schemeClr val="tx1"/>
                </a:solidFill>
                <a:latin typeface="Garamond" pitchFamily="18" charset="0"/>
              </a:rPr>
            </a:br>
            <a:r>
              <a:rPr lang="en-US" sz="2800" b="1" dirty="0" smtClean="0">
                <a:solidFill>
                  <a:srgbClr val="002060"/>
                </a:solidFill>
                <a:latin typeface="Garamond" pitchFamily="18" charset="0"/>
              </a:rPr>
              <a:t>3)  Projects Major Revenues to remain Stable</a:t>
            </a:r>
            <a:endParaRPr lang="en-US" dirty="0">
              <a:solidFill>
                <a:srgbClr val="002060"/>
              </a:solidFill>
              <a:latin typeface="Garamond" pitchFamily="18" charset="0"/>
            </a:endParaRPr>
          </a:p>
        </p:txBody>
      </p:sp>
      <p:sp>
        <p:nvSpPr>
          <p:cNvPr id="232453" name="Text Box 5"/>
          <p:cNvSpPr txBox="1">
            <a:spLocks noChangeArrowheads="1"/>
          </p:cNvSpPr>
          <p:nvPr/>
        </p:nvSpPr>
        <p:spPr bwMode="auto">
          <a:xfrm>
            <a:off x="457200" y="1905000"/>
            <a:ext cx="7924800" cy="396875"/>
          </a:xfrm>
          <a:prstGeom prst="rect">
            <a:avLst/>
          </a:prstGeom>
          <a:noFill/>
          <a:ln w="12700" cap="sq">
            <a:noFill/>
            <a:miter lim="800000"/>
            <a:headEnd type="none" w="sm" len="sm"/>
            <a:tailEnd type="none" w="sm" len="sm"/>
          </a:ln>
          <a:effectLst/>
        </p:spPr>
        <p:txBody>
          <a:bodyPr>
            <a:spAutoFit/>
          </a:bodyPr>
          <a:lstStyle/>
          <a:p>
            <a:pPr>
              <a:spcBef>
                <a:spcPct val="50000"/>
              </a:spcBef>
            </a:pPr>
            <a:endParaRPr lang="en-US" dirty="0">
              <a:solidFill>
                <a:schemeClr val="tx1"/>
              </a:solidFill>
            </a:endParaRPr>
          </a:p>
        </p:txBody>
      </p:sp>
      <p:graphicFrame>
        <p:nvGraphicFramePr>
          <p:cNvPr id="281603" name="Object 3"/>
          <p:cNvGraphicFramePr>
            <a:graphicFrameLocks noChangeAspect="1"/>
          </p:cNvGraphicFramePr>
          <p:nvPr/>
        </p:nvGraphicFramePr>
        <p:xfrm>
          <a:off x="1447800" y="1066800"/>
          <a:ext cx="5943600" cy="5663722"/>
        </p:xfrm>
        <a:graphic>
          <a:graphicData uri="http://schemas.openxmlformats.org/presentationml/2006/ole">
            <p:oleObj spid="_x0000_s281603" name="Worksheet" r:id="rId3" imgW="6076982" imgH="5791264" progId="Excel.Sheet.12">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FB9B2EE-DA42-487F-BA2F-9CCA8600FCD1}" type="slidenum">
              <a:rPr lang="en-US" smtClean="0"/>
              <a:pPr/>
              <a:t>18</a:t>
            </a:fld>
            <a:endParaRPr lang="en-US" dirty="0"/>
          </a:p>
        </p:txBody>
      </p:sp>
      <p:sp>
        <p:nvSpPr>
          <p:cNvPr id="233474" name="Rectangle 2"/>
          <p:cNvSpPr>
            <a:spLocks noGrp="1" noChangeArrowheads="1"/>
          </p:cNvSpPr>
          <p:nvPr>
            <p:ph type="title"/>
          </p:nvPr>
        </p:nvSpPr>
        <p:spPr>
          <a:xfrm>
            <a:off x="0" y="152400"/>
            <a:ext cx="9144000" cy="838200"/>
          </a:xfrm>
        </p:spPr>
        <p:txBody>
          <a:bodyPr/>
          <a:lstStyle/>
          <a:p>
            <a:pPr algn="ctr"/>
            <a:r>
              <a:rPr lang="en-US" sz="3200" b="1" dirty="0">
                <a:solidFill>
                  <a:srgbClr val="002060"/>
                </a:solidFill>
                <a:latin typeface="Garamond" pitchFamily="18" charset="0"/>
              </a:rPr>
              <a:t>Building Permit History</a:t>
            </a:r>
          </a:p>
        </p:txBody>
      </p:sp>
      <p:graphicFrame>
        <p:nvGraphicFramePr>
          <p:cNvPr id="245768" name="Object 8"/>
          <p:cNvGraphicFramePr>
            <a:graphicFrameLocks noChangeAspect="1"/>
          </p:cNvGraphicFramePr>
          <p:nvPr/>
        </p:nvGraphicFramePr>
        <p:xfrm>
          <a:off x="1371600" y="927100"/>
          <a:ext cx="6769100" cy="5026025"/>
        </p:xfrm>
        <a:graphic>
          <a:graphicData uri="http://schemas.openxmlformats.org/presentationml/2006/ole">
            <p:oleObj spid="_x0000_s245768" name="Worksheet" r:id="rId3" imgW="5057765" imgH="3409886" progId="Excel.Sheet.12">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FB9B2EE-DA42-487F-BA2F-9CCA8600FCD1}" type="slidenum">
              <a:rPr lang="en-US" smtClean="0"/>
              <a:pPr/>
              <a:t>19</a:t>
            </a:fld>
            <a:endParaRPr lang="en-US" dirty="0"/>
          </a:p>
        </p:txBody>
      </p:sp>
      <p:sp>
        <p:nvSpPr>
          <p:cNvPr id="229378" name="Rectangle 2"/>
          <p:cNvSpPr>
            <a:spLocks noGrp="1" noChangeArrowheads="1"/>
          </p:cNvSpPr>
          <p:nvPr>
            <p:ph type="title"/>
          </p:nvPr>
        </p:nvSpPr>
        <p:spPr>
          <a:xfrm>
            <a:off x="152400" y="152400"/>
            <a:ext cx="8763000" cy="1066800"/>
          </a:xfrm>
        </p:spPr>
        <p:txBody>
          <a:bodyPr>
            <a:normAutofit/>
          </a:bodyPr>
          <a:lstStyle/>
          <a:p>
            <a:r>
              <a:rPr lang="en-US" sz="3200" b="1" dirty="0" smtClean="0">
                <a:solidFill>
                  <a:schemeClr val="tx2">
                    <a:lumMod val="75000"/>
                  </a:schemeClr>
                </a:solidFill>
                <a:latin typeface="Garamond" pitchFamily="18" charset="0"/>
              </a:rPr>
              <a:t>FY 2013/14 Budget Highlights:</a:t>
            </a:r>
            <a:r>
              <a:rPr lang="en-US" sz="3200" b="1" dirty="0" smtClean="0">
                <a:solidFill>
                  <a:srgbClr val="FFFFFF"/>
                </a:solidFill>
                <a:latin typeface="Garamond" pitchFamily="18" charset="0"/>
              </a:rPr>
              <a:t/>
            </a:r>
            <a:br>
              <a:rPr lang="en-US" sz="3200" b="1" dirty="0" smtClean="0">
                <a:solidFill>
                  <a:srgbClr val="FFFFFF"/>
                </a:solidFill>
                <a:latin typeface="Garamond" pitchFamily="18" charset="0"/>
              </a:rPr>
            </a:br>
            <a:r>
              <a:rPr lang="en-US" sz="2800" b="1" dirty="0" smtClean="0">
                <a:solidFill>
                  <a:srgbClr val="002060"/>
                </a:solidFill>
                <a:latin typeface="Garamond" pitchFamily="18" charset="0"/>
              </a:rPr>
              <a:t>4)  All Major Fund Balances to remain stable </a:t>
            </a:r>
            <a:endParaRPr lang="en-US" sz="2800" b="1" dirty="0">
              <a:solidFill>
                <a:srgbClr val="002060"/>
              </a:solidFill>
              <a:latin typeface="Garamond" pitchFamily="18" charset="0"/>
            </a:endParaRPr>
          </a:p>
        </p:txBody>
      </p:sp>
      <p:graphicFrame>
        <p:nvGraphicFramePr>
          <p:cNvPr id="290822" name="Object 6"/>
          <p:cNvGraphicFramePr>
            <a:graphicFrameLocks noChangeAspect="1"/>
          </p:cNvGraphicFramePr>
          <p:nvPr/>
        </p:nvGraphicFramePr>
        <p:xfrm>
          <a:off x="838200" y="1371600"/>
          <a:ext cx="7086600" cy="5008318"/>
        </p:xfrm>
        <a:graphic>
          <a:graphicData uri="http://schemas.openxmlformats.org/presentationml/2006/ole">
            <p:oleObj spid="_x0000_s290822" name="Worksheet" r:id="rId3" imgW="5943677" imgH="4200525" progId="Excel.Sheet.12">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610600" cy="4953000"/>
          </a:xfrm>
        </p:spPr>
        <p:txBody>
          <a:bodyPr wrap="square">
            <a:noAutofit/>
          </a:bodyPr>
          <a:lstStyle/>
          <a:p>
            <a:pPr>
              <a:buClr>
                <a:schemeClr val="bg1">
                  <a:lumMod val="75000"/>
                  <a:lumOff val="25000"/>
                </a:schemeClr>
              </a:buClr>
              <a:buNone/>
            </a:pPr>
            <a:r>
              <a:rPr lang="en-US" sz="3600" b="1" dirty="0" smtClean="0">
                <a:solidFill>
                  <a:srgbClr val="002060"/>
                </a:solidFill>
                <a:latin typeface="Garamond" pitchFamily="18" charset="0"/>
              </a:rPr>
              <a:t>5) Health Insurance – </a:t>
            </a:r>
          </a:p>
          <a:p>
            <a:pPr lvl="2">
              <a:buClr>
                <a:schemeClr val="accent6">
                  <a:lumMod val="40000"/>
                  <a:lumOff val="60000"/>
                </a:schemeClr>
              </a:buClr>
              <a:buFont typeface="Wingdings" pitchFamily="2" charset="2"/>
              <a:buChar char="§"/>
            </a:pPr>
            <a:r>
              <a:rPr lang="en-US" sz="2000" b="1" dirty="0" smtClean="0">
                <a:latin typeface="Garamond" pitchFamily="18" charset="0"/>
              </a:rPr>
              <a:t>Recommend renewal with Wellmark with 11% increase in “total projected maximum costs” vs. 7.5-10% national</a:t>
            </a:r>
          </a:p>
          <a:p>
            <a:pPr lvl="2">
              <a:buClr>
                <a:schemeClr val="accent6">
                  <a:lumMod val="40000"/>
                  <a:lumOff val="60000"/>
                </a:schemeClr>
              </a:buClr>
              <a:buFont typeface="Wingdings" pitchFamily="2" charset="2"/>
              <a:buChar char="§"/>
            </a:pPr>
            <a:r>
              <a:rPr lang="en-US" sz="2000" b="1" dirty="0" smtClean="0">
                <a:latin typeface="Garamond" pitchFamily="18" charset="0"/>
              </a:rPr>
              <a:t>History of health claims: 8 year average increase 9.68%  (National average</a:t>
            </a:r>
            <a:r>
              <a:rPr lang="en-US" sz="2000" b="1" dirty="0" smtClean="0">
                <a:solidFill>
                  <a:srgbClr val="FFFF00"/>
                </a:solidFill>
                <a:latin typeface="Garamond" pitchFamily="18" charset="0"/>
              </a:rPr>
              <a:t> </a:t>
            </a:r>
            <a:r>
              <a:rPr lang="en-US" sz="2000" b="1" dirty="0" smtClean="0">
                <a:latin typeface="Garamond" pitchFamily="18" charset="0"/>
              </a:rPr>
              <a:t>7.5-10%) </a:t>
            </a:r>
          </a:p>
          <a:p>
            <a:pPr lvl="2">
              <a:buClr>
                <a:schemeClr val="accent6">
                  <a:lumMod val="40000"/>
                  <a:lumOff val="60000"/>
                </a:schemeClr>
              </a:buClr>
              <a:buFont typeface="Wingdings" pitchFamily="2" charset="2"/>
              <a:buChar char="§"/>
            </a:pPr>
            <a:r>
              <a:rPr lang="en-US" sz="2000" b="1" dirty="0" smtClean="0">
                <a:latin typeface="Garamond" pitchFamily="18" charset="0"/>
              </a:rPr>
              <a:t>Maintain Specific Stop Loss at $70K</a:t>
            </a:r>
          </a:p>
          <a:p>
            <a:pPr lvl="2">
              <a:buClr>
                <a:schemeClr val="accent6">
                  <a:lumMod val="40000"/>
                  <a:lumOff val="60000"/>
                </a:schemeClr>
              </a:buClr>
              <a:buFont typeface="Wingdings" pitchFamily="2" charset="2"/>
              <a:buChar char="§"/>
            </a:pPr>
            <a:r>
              <a:rPr lang="en-US" sz="2000" b="1" dirty="0" smtClean="0">
                <a:latin typeface="Garamond" pitchFamily="18" charset="0"/>
              </a:rPr>
              <a:t>Ample cash reserves in excess of $1 million are available to fund  claims  up to maximum aggregate attachment point (125% of expected claims)</a:t>
            </a:r>
          </a:p>
          <a:p>
            <a:pPr lvl="2">
              <a:spcBef>
                <a:spcPts val="0"/>
              </a:spcBef>
              <a:buClr>
                <a:schemeClr val="accent2">
                  <a:lumMod val="20000"/>
                  <a:lumOff val="80000"/>
                </a:schemeClr>
              </a:buClr>
              <a:buFont typeface="Wingdings" pitchFamily="2" charset="2"/>
              <a:buChar char="§"/>
            </a:pPr>
            <a:r>
              <a:rPr lang="en-US" sz="2000" b="1" dirty="0" smtClean="0">
                <a:latin typeface="Garamond" pitchFamily="18" charset="0"/>
              </a:rPr>
              <a:t>Health Committee continues to meet regularly to monitor our existing health care plan</a:t>
            </a:r>
            <a:endParaRPr lang="en-US" sz="2400" dirty="0" smtClean="0">
              <a:latin typeface="Garamond" pitchFamily="18" charset="0"/>
            </a:endParaRPr>
          </a:p>
          <a:p>
            <a:endParaRPr lang="en-US" sz="2400" dirty="0">
              <a:latin typeface="Garamond" pitchFamily="18" charset="0"/>
            </a:endParaRPr>
          </a:p>
        </p:txBody>
      </p:sp>
      <p:sp>
        <p:nvSpPr>
          <p:cNvPr id="10" name="Slide Number Placeholder 9"/>
          <p:cNvSpPr>
            <a:spLocks noGrp="1"/>
          </p:cNvSpPr>
          <p:nvPr>
            <p:ph type="sldNum" sz="quarter" idx="12"/>
          </p:nvPr>
        </p:nvSpPr>
        <p:spPr/>
        <p:txBody>
          <a:bodyPr/>
          <a:lstStyle/>
          <a:p>
            <a:fld id="{DFB9B2EE-DA42-487F-BA2F-9CCA8600FCD1}" type="slidenum">
              <a:rPr lang="en-US" smtClean="0"/>
              <a:pPr/>
              <a:t>20</a:t>
            </a:fld>
            <a:endParaRPr lang="en-US" dirty="0"/>
          </a:p>
        </p:txBody>
      </p:sp>
      <p:sp>
        <p:nvSpPr>
          <p:cNvPr id="2" name="Title 1"/>
          <p:cNvSpPr>
            <a:spLocks noGrp="1"/>
          </p:cNvSpPr>
          <p:nvPr>
            <p:ph type="title"/>
          </p:nvPr>
        </p:nvSpPr>
        <p:spPr>
          <a:xfrm>
            <a:off x="152400" y="152400"/>
            <a:ext cx="8671560" cy="838200"/>
          </a:xfrm>
        </p:spPr>
        <p:txBody>
          <a:bodyPr>
            <a:normAutofit/>
          </a:bodyPr>
          <a:lstStyle/>
          <a:p>
            <a:r>
              <a:rPr lang="en-US" sz="3600" b="1" dirty="0" smtClean="0">
                <a:latin typeface="Garamond" pitchFamily="18" charset="0"/>
              </a:rPr>
              <a:t>FY 2013/14 Budget Highlights:</a:t>
            </a:r>
            <a:endParaRPr lang="en-US" sz="4400" b="1" dirty="0">
              <a:latin typeface="Garamond"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9" name="Rectangle 3"/>
          <p:cNvSpPr>
            <a:spLocks noGrp="1" noChangeArrowheads="1"/>
          </p:cNvSpPr>
          <p:nvPr>
            <p:ph idx="1"/>
          </p:nvPr>
        </p:nvSpPr>
        <p:spPr>
          <a:xfrm>
            <a:off x="152400" y="1295400"/>
            <a:ext cx="8763000" cy="5029200"/>
          </a:xfrm>
        </p:spPr>
        <p:txBody>
          <a:bodyPr>
            <a:noAutofit/>
          </a:bodyPr>
          <a:lstStyle/>
          <a:p>
            <a:pPr marL="285750" indent="-285750">
              <a:lnSpc>
                <a:spcPct val="80000"/>
              </a:lnSpc>
              <a:spcBef>
                <a:spcPts val="0"/>
              </a:spcBef>
              <a:buSzTx/>
              <a:buNone/>
            </a:pPr>
            <a:r>
              <a:rPr lang="en-US" sz="3200" b="1" dirty="0" smtClean="0">
                <a:solidFill>
                  <a:srgbClr val="002060"/>
                </a:solidFill>
                <a:latin typeface="Garamond" pitchFamily="18" charset="0"/>
              </a:rPr>
              <a:t>6) Liability Insurance – </a:t>
            </a:r>
          </a:p>
          <a:p>
            <a:pPr marL="285750" indent="-285750">
              <a:lnSpc>
                <a:spcPct val="80000"/>
              </a:lnSpc>
              <a:spcBef>
                <a:spcPts val="0"/>
              </a:spcBef>
              <a:buSzTx/>
              <a:buNone/>
            </a:pPr>
            <a:endParaRPr lang="en-US" sz="2800" b="1" dirty="0" smtClean="0">
              <a:latin typeface="Garamond" pitchFamily="18" charset="0"/>
            </a:endParaRPr>
          </a:p>
          <a:p>
            <a:pPr marL="285750" indent="-285750">
              <a:lnSpc>
                <a:spcPct val="80000"/>
              </a:lnSpc>
              <a:spcBef>
                <a:spcPts val="0"/>
              </a:spcBef>
              <a:buSzTx/>
              <a:buNone/>
            </a:pPr>
            <a:r>
              <a:rPr lang="en-US" sz="2400" b="1" dirty="0" smtClean="0">
                <a:latin typeface="Garamond" pitchFamily="18" charset="0"/>
              </a:rPr>
              <a:t>Total Liability Insurance up $93,257 or 13.56%. </a:t>
            </a:r>
            <a:r>
              <a:rPr lang="en-US" sz="2800" b="1" dirty="0" smtClean="0">
                <a:latin typeface="Garamond" pitchFamily="18" charset="0"/>
              </a:rPr>
              <a:t> </a:t>
            </a:r>
          </a:p>
          <a:p>
            <a:pPr marL="285750" indent="-285750">
              <a:lnSpc>
                <a:spcPct val="80000"/>
              </a:lnSpc>
              <a:spcBef>
                <a:spcPts val="0"/>
              </a:spcBef>
              <a:buSzTx/>
              <a:buNone/>
            </a:pPr>
            <a:endParaRPr lang="en-US" sz="1000" b="1" dirty="0" smtClean="0">
              <a:latin typeface="Garamond" pitchFamily="18" charset="0"/>
            </a:endParaRPr>
          </a:p>
          <a:p>
            <a:pPr marL="301752" lvl="1" indent="0">
              <a:lnSpc>
                <a:spcPct val="80000"/>
              </a:lnSpc>
              <a:buFont typeface="Wingdings" pitchFamily="2" charset="2"/>
              <a:buChar char="§"/>
            </a:pPr>
            <a:r>
              <a:rPr lang="en-US" sz="2400" b="1" dirty="0" smtClean="0">
                <a:latin typeface="Garamond" pitchFamily="18" charset="0"/>
              </a:rPr>
              <a:t> Workers Compensation Fees up:  $80,887 or 19.92%</a:t>
            </a:r>
          </a:p>
          <a:p>
            <a:pPr marL="957834" lvl="3" indent="0" defTabSz="640080">
              <a:lnSpc>
                <a:spcPct val="80000"/>
              </a:lnSpc>
              <a:buClr>
                <a:schemeClr val="accent3"/>
              </a:buClr>
              <a:buNone/>
            </a:pPr>
            <a:endParaRPr lang="en-US" sz="1800" b="1" dirty="0" smtClean="0">
              <a:latin typeface="Garamond" pitchFamily="18" charset="0"/>
              <a:cs typeface="Arial" pitchFamily="34" charset="0"/>
            </a:endParaRPr>
          </a:p>
          <a:p>
            <a:pPr marL="957834" lvl="3" indent="0" defTabSz="640080">
              <a:lnSpc>
                <a:spcPct val="80000"/>
              </a:lnSpc>
              <a:buClr>
                <a:schemeClr val="accent3"/>
              </a:buClr>
              <a:buFont typeface="Wingdings" pitchFamily="2" charset="2"/>
              <a:buChar char="ü"/>
            </a:pPr>
            <a:r>
              <a:rPr lang="en-US" sz="1800" b="1" dirty="0" smtClean="0">
                <a:latin typeface="Garamond" pitchFamily="18" charset="0"/>
                <a:cs typeface="Arial" pitchFamily="34" charset="0"/>
              </a:rPr>
              <a:t>Mod rate 1.05 due to Actual Losses exceeding Expected losses in one of the last three years with a “good” year dropping off</a:t>
            </a:r>
          </a:p>
          <a:p>
            <a:pPr marL="957834" lvl="3" indent="0" defTabSz="640080">
              <a:lnSpc>
                <a:spcPct val="80000"/>
              </a:lnSpc>
              <a:buClr>
                <a:schemeClr val="accent6">
                  <a:lumMod val="40000"/>
                  <a:lumOff val="60000"/>
                </a:schemeClr>
              </a:buClr>
              <a:buNone/>
            </a:pPr>
            <a:endParaRPr lang="en-US" sz="1800" b="1" dirty="0" smtClean="0">
              <a:latin typeface="Garamond" pitchFamily="18" charset="0"/>
              <a:cs typeface="Arial" pitchFamily="34" charset="0"/>
            </a:endParaRPr>
          </a:p>
          <a:p>
            <a:pPr marL="1186434" lvl="3">
              <a:lnSpc>
                <a:spcPct val="80000"/>
              </a:lnSpc>
              <a:buClr>
                <a:schemeClr val="accent3"/>
              </a:buClr>
              <a:buFont typeface="Wingdings" pitchFamily="2" charset="2"/>
              <a:buChar char="ü"/>
            </a:pPr>
            <a:r>
              <a:rPr lang="en-US" sz="1800" b="1" dirty="0" smtClean="0">
                <a:latin typeface="Garamond" pitchFamily="18" charset="0"/>
                <a:cs typeface="Arial" pitchFamily="34" charset="0"/>
              </a:rPr>
              <a:t>Striving to manage our Work Comp insurance costs although…..</a:t>
            </a:r>
          </a:p>
          <a:p>
            <a:pPr marL="1570482" lvl="4">
              <a:lnSpc>
                <a:spcPct val="80000"/>
              </a:lnSpc>
              <a:buClr>
                <a:srgbClr val="00B0F0"/>
              </a:buClr>
              <a:buSzPct val="75000"/>
              <a:buFont typeface="Wingdings" pitchFamily="2" charset="2"/>
              <a:buChar char="§"/>
            </a:pPr>
            <a:r>
              <a:rPr lang="en-US" sz="1800" b="1" dirty="0" smtClean="0">
                <a:latin typeface="Garamond" pitchFamily="18" charset="0"/>
                <a:cs typeface="Arial" pitchFamily="34" charset="0"/>
              </a:rPr>
              <a:t>Continue to have increased wages</a:t>
            </a:r>
          </a:p>
          <a:p>
            <a:pPr marL="1570482" lvl="4">
              <a:lnSpc>
                <a:spcPct val="80000"/>
              </a:lnSpc>
              <a:buClr>
                <a:srgbClr val="00B0F0"/>
              </a:buClr>
              <a:buSzPct val="75000"/>
              <a:buFont typeface="Wingdings" pitchFamily="2" charset="2"/>
              <a:buChar char="§"/>
            </a:pPr>
            <a:r>
              <a:rPr lang="en-US" sz="1800" b="1" dirty="0" smtClean="0">
                <a:latin typeface="Garamond" pitchFamily="18" charset="0"/>
                <a:cs typeface="Arial" pitchFamily="34" charset="0"/>
              </a:rPr>
              <a:t>Average 10% State of Iowa published rate increases on various job classifications expected.</a:t>
            </a:r>
          </a:p>
          <a:p>
            <a:pPr marL="1341882" lvl="4" indent="0">
              <a:lnSpc>
                <a:spcPct val="80000"/>
              </a:lnSpc>
              <a:buClr>
                <a:srgbClr val="33CCFF"/>
              </a:buClr>
              <a:buSzPct val="70000"/>
              <a:buNone/>
            </a:pPr>
            <a:endParaRPr lang="en-US" sz="1800" b="1" dirty="0" smtClean="0">
              <a:latin typeface="Garamond" pitchFamily="18" charset="0"/>
            </a:endParaRPr>
          </a:p>
        </p:txBody>
      </p:sp>
      <p:sp>
        <p:nvSpPr>
          <p:cNvPr id="7" name="Slide Number Placeholder 6"/>
          <p:cNvSpPr>
            <a:spLocks noGrp="1"/>
          </p:cNvSpPr>
          <p:nvPr>
            <p:ph type="sldNum" sz="quarter" idx="12"/>
          </p:nvPr>
        </p:nvSpPr>
        <p:spPr/>
        <p:txBody>
          <a:bodyPr/>
          <a:lstStyle/>
          <a:p>
            <a:fld id="{DFB9B2EE-DA42-487F-BA2F-9CCA8600FCD1}" type="slidenum">
              <a:rPr lang="en-US" smtClean="0"/>
              <a:pPr/>
              <a:t>21</a:t>
            </a:fld>
            <a:endParaRPr lang="en-US" dirty="0"/>
          </a:p>
        </p:txBody>
      </p:sp>
      <p:sp>
        <p:nvSpPr>
          <p:cNvPr id="208898" name="Rectangle 2"/>
          <p:cNvSpPr>
            <a:spLocks noGrp="1" noChangeArrowheads="1"/>
          </p:cNvSpPr>
          <p:nvPr>
            <p:ph type="title"/>
          </p:nvPr>
        </p:nvSpPr>
        <p:spPr>
          <a:xfrm>
            <a:off x="228600" y="152400"/>
            <a:ext cx="8534400" cy="914400"/>
          </a:xfrm>
        </p:spPr>
        <p:txBody>
          <a:bodyPr>
            <a:normAutofit/>
          </a:bodyPr>
          <a:lstStyle/>
          <a:p>
            <a:r>
              <a:rPr lang="en-US" sz="4400" b="1" dirty="0" smtClean="0">
                <a:latin typeface="Garamond" pitchFamily="18" charset="0"/>
              </a:rPr>
              <a:t>FY 2012/13 Budget Highlights:</a:t>
            </a:r>
            <a:endParaRPr lang="en-US" sz="4400" dirty="0">
              <a:latin typeface="Garamond"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9" name="Rectangle 3"/>
          <p:cNvSpPr>
            <a:spLocks noGrp="1" noChangeArrowheads="1"/>
          </p:cNvSpPr>
          <p:nvPr>
            <p:ph idx="1"/>
          </p:nvPr>
        </p:nvSpPr>
        <p:spPr>
          <a:xfrm>
            <a:off x="228600" y="1828800"/>
            <a:ext cx="8686800" cy="3962400"/>
          </a:xfrm>
          <a:ln>
            <a:noFill/>
          </a:ln>
        </p:spPr>
        <p:txBody>
          <a:bodyPr>
            <a:normAutofit fontScale="92500" lnSpcReduction="10000"/>
          </a:bodyPr>
          <a:lstStyle/>
          <a:p>
            <a:pPr marL="0" indent="0">
              <a:lnSpc>
                <a:spcPct val="90000"/>
              </a:lnSpc>
              <a:buClr>
                <a:srgbClr val="FF3300"/>
              </a:buClr>
              <a:buSzPct val="70000"/>
              <a:buFont typeface="Wingdings" pitchFamily="2" charset="2"/>
              <a:buNone/>
            </a:pPr>
            <a:endParaRPr lang="en-US" sz="2400" b="1" dirty="0" smtClean="0">
              <a:latin typeface="Garamond" pitchFamily="18" charset="0"/>
            </a:endParaRPr>
          </a:p>
          <a:p>
            <a:pPr marL="0" indent="0">
              <a:lnSpc>
                <a:spcPct val="90000"/>
              </a:lnSpc>
              <a:buClr>
                <a:srgbClr val="FF3300"/>
              </a:buClr>
              <a:buSzPct val="70000"/>
              <a:buFont typeface="Wingdings" pitchFamily="2" charset="2"/>
              <a:buNone/>
            </a:pPr>
            <a:r>
              <a:rPr lang="en-US" sz="2400" b="1" dirty="0" smtClean="0">
                <a:latin typeface="Garamond" pitchFamily="18" charset="0"/>
              </a:rPr>
              <a:t>$1.565 million allocated to supplement operating budgets for: </a:t>
            </a:r>
          </a:p>
          <a:p>
            <a:pPr marL="0" indent="0">
              <a:lnSpc>
                <a:spcPct val="90000"/>
              </a:lnSpc>
              <a:buClr>
                <a:schemeClr val="bg1">
                  <a:lumMod val="75000"/>
                  <a:lumOff val="25000"/>
                </a:schemeClr>
              </a:buClr>
              <a:buSzPct val="70000"/>
              <a:buFont typeface="Wingdings" pitchFamily="2" charset="2"/>
              <a:buNone/>
            </a:pPr>
            <a:endParaRPr lang="en-US" sz="2400" b="1" dirty="0" smtClean="0">
              <a:latin typeface="Garamond" pitchFamily="18" charset="0"/>
            </a:endParaRPr>
          </a:p>
          <a:p>
            <a:pPr marL="688848" indent="-266700">
              <a:lnSpc>
                <a:spcPct val="90000"/>
              </a:lnSpc>
              <a:buClr>
                <a:schemeClr val="accent3"/>
              </a:buClr>
              <a:buSzPct val="70000"/>
              <a:buFont typeface="Wingdings" pitchFamily="2" charset="2"/>
              <a:buChar char="Ø"/>
            </a:pPr>
            <a:r>
              <a:rPr lang="en-US" sz="2800" b="1" dirty="0" smtClean="0">
                <a:latin typeface="Garamond" pitchFamily="18" charset="0"/>
              </a:rPr>
              <a:t>Enterprise Funds - $1,094,750 up $51,602 from $1,043,148 current year</a:t>
            </a:r>
          </a:p>
          <a:p>
            <a:pPr marL="688848" indent="-266700">
              <a:lnSpc>
                <a:spcPct val="90000"/>
              </a:lnSpc>
              <a:buClr>
                <a:schemeClr val="accent3"/>
              </a:buClr>
              <a:buSzPct val="70000"/>
              <a:buFont typeface="Wingdings" pitchFamily="2" charset="2"/>
              <a:buChar char="Ø"/>
            </a:pPr>
            <a:r>
              <a:rPr lang="en-US" sz="2800" b="1" dirty="0" smtClean="0">
                <a:latin typeface="Garamond" pitchFamily="18" charset="0"/>
              </a:rPr>
              <a:t>Economic Development - $215,618</a:t>
            </a:r>
          </a:p>
          <a:p>
            <a:pPr marL="688848" indent="-266700">
              <a:lnSpc>
                <a:spcPct val="90000"/>
              </a:lnSpc>
              <a:buClr>
                <a:schemeClr val="accent3"/>
              </a:buClr>
              <a:buSzPct val="70000"/>
              <a:buFont typeface="Wingdings" pitchFamily="2" charset="2"/>
              <a:buChar char="Ø"/>
            </a:pPr>
            <a:r>
              <a:rPr lang="en-US" sz="2800" b="1" dirty="0" smtClean="0">
                <a:latin typeface="Garamond" pitchFamily="18" charset="0"/>
              </a:rPr>
              <a:t>Downtown Improvements - $100,000</a:t>
            </a:r>
          </a:p>
          <a:p>
            <a:pPr marL="688848" indent="-266700">
              <a:lnSpc>
                <a:spcPct val="90000"/>
              </a:lnSpc>
              <a:buClr>
                <a:schemeClr val="accent3"/>
              </a:buClr>
              <a:buSzPct val="70000"/>
              <a:buFont typeface="Wingdings" pitchFamily="2" charset="2"/>
              <a:buChar char="Ø"/>
            </a:pPr>
            <a:r>
              <a:rPr lang="en-US" sz="2800" b="1" dirty="0" smtClean="0">
                <a:latin typeface="Garamond" pitchFamily="18" charset="0"/>
              </a:rPr>
              <a:t>General Fund – City Beautification $95,000, July 4</a:t>
            </a:r>
            <a:r>
              <a:rPr lang="en-US" sz="2800" b="1" baseline="30000" dirty="0" smtClean="0">
                <a:latin typeface="Garamond" pitchFamily="18" charset="0"/>
              </a:rPr>
              <a:t>th</a:t>
            </a:r>
            <a:r>
              <a:rPr lang="en-US" sz="2800" b="1" dirty="0" smtClean="0">
                <a:latin typeface="Garamond" pitchFamily="18" charset="0"/>
              </a:rPr>
              <a:t> $30,000 &amp; Emerald Ash Borer treatment $30,000</a:t>
            </a:r>
          </a:p>
          <a:p>
            <a:pPr marL="990600" lvl="1" indent="-266700">
              <a:lnSpc>
                <a:spcPct val="90000"/>
              </a:lnSpc>
              <a:buClr>
                <a:srgbClr val="FF3300"/>
              </a:buClr>
              <a:buSzPct val="70000"/>
              <a:buFont typeface="Wingdings" pitchFamily="2" charset="2"/>
              <a:buChar char="Ø"/>
            </a:pPr>
            <a:endParaRPr lang="en-US" sz="2400" b="1" dirty="0" smtClean="0">
              <a:latin typeface="Garamond" pitchFamily="18" charset="0"/>
            </a:endParaRPr>
          </a:p>
          <a:p>
            <a:pPr marL="0" indent="0">
              <a:lnSpc>
                <a:spcPct val="90000"/>
              </a:lnSpc>
              <a:buClr>
                <a:srgbClr val="FFFFFF"/>
              </a:buClr>
              <a:buFontTx/>
              <a:buNone/>
            </a:pPr>
            <a:r>
              <a:rPr lang="en-US" sz="1800" b="1" dirty="0" smtClean="0">
                <a:solidFill>
                  <a:srgbClr val="002060"/>
                </a:solidFill>
                <a:latin typeface="Garamond" pitchFamily="18" charset="0"/>
              </a:rPr>
              <a:t>If not for Gaming Revenue, user fees would be significantly higher or property taxes would be needed to supplement budgets</a:t>
            </a:r>
            <a:r>
              <a:rPr lang="en-US" sz="2400" b="1" dirty="0" smtClean="0">
                <a:solidFill>
                  <a:srgbClr val="002060"/>
                </a:solidFill>
                <a:latin typeface="Garamond" pitchFamily="18" charset="0"/>
              </a:rPr>
              <a:t>.</a:t>
            </a:r>
          </a:p>
          <a:p>
            <a:pPr marL="0" indent="0">
              <a:lnSpc>
                <a:spcPct val="90000"/>
              </a:lnSpc>
            </a:pPr>
            <a:endParaRPr lang="en-US" dirty="0">
              <a:latin typeface="Garamond" pitchFamily="18" charset="0"/>
            </a:endParaRPr>
          </a:p>
        </p:txBody>
      </p:sp>
      <p:sp>
        <p:nvSpPr>
          <p:cNvPr id="7" name="Slide Number Placeholder 6"/>
          <p:cNvSpPr>
            <a:spLocks noGrp="1"/>
          </p:cNvSpPr>
          <p:nvPr>
            <p:ph type="sldNum" sz="quarter" idx="12"/>
          </p:nvPr>
        </p:nvSpPr>
        <p:spPr/>
        <p:txBody>
          <a:bodyPr/>
          <a:lstStyle/>
          <a:p>
            <a:fld id="{DFB9B2EE-DA42-487F-BA2F-9CCA8600FCD1}" type="slidenum">
              <a:rPr lang="en-US" smtClean="0"/>
              <a:pPr/>
              <a:t>22</a:t>
            </a:fld>
            <a:endParaRPr lang="en-US" dirty="0"/>
          </a:p>
        </p:txBody>
      </p:sp>
      <p:sp>
        <p:nvSpPr>
          <p:cNvPr id="219138" name="Rectangle 2"/>
          <p:cNvSpPr>
            <a:spLocks noGrp="1" noChangeArrowheads="1"/>
          </p:cNvSpPr>
          <p:nvPr>
            <p:ph type="title"/>
          </p:nvPr>
        </p:nvSpPr>
        <p:spPr>
          <a:xfrm>
            <a:off x="152400" y="228600"/>
            <a:ext cx="8991600" cy="1600200"/>
          </a:xfrm>
        </p:spPr>
        <p:txBody>
          <a:bodyPr>
            <a:normAutofit fontScale="90000"/>
          </a:bodyPr>
          <a:lstStyle/>
          <a:p>
            <a:r>
              <a:rPr lang="en-US" sz="4400" b="1" dirty="0" smtClean="0">
                <a:solidFill>
                  <a:schemeClr val="tx1"/>
                </a:solidFill>
                <a:latin typeface="Garamond" pitchFamily="18" charset="0"/>
              </a:rPr>
              <a:t/>
            </a:r>
            <a:br>
              <a:rPr lang="en-US" sz="4400" b="1" dirty="0" smtClean="0">
                <a:solidFill>
                  <a:schemeClr val="tx1"/>
                </a:solidFill>
                <a:latin typeface="Garamond" pitchFamily="18" charset="0"/>
              </a:rPr>
            </a:br>
            <a:r>
              <a:rPr lang="en-US" sz="4400" b="1" dirty="0" smtClean="0">
                <a:solidFill>
                  <a:schemeClr val="tx2">
                    <a:lumMod val="75000"/>
                  </a:schemeClr>
                </a:solidFill>
                <a:latin typeface="Garamond" pitchFamily="18" charset="0"/>
              </a:rPr>
              <a:t>FY 2013/14 Budget Highlights: </a:t>
            </a:r>
            <a:r>
              <a:rPr lang="en-US" sz="4400" b="1" dirty="0" smtClean="0">
                <a:solidFill>
                  <a:schemeClr val="tx1"/>
                </a:solidFill>
                <a:latin typeface="Garamond" pitchFamily="18" charset="0"/>
              </a:rPr>
              <a:t/>
            </a:r>
            <a:br>
              <a:rPr lang="en-US" sz="4400" b="1" dirty="0" smtClean="0">
                <a:solidFill>
                  <a:schemeClr val="tx1"/>
                </a:solidFill>
                <a:latin typeface="Garamond" pitchFamily="18" charset="0"/>
              </a:rPr>
            </a:br>
            <a:r>
              <a:rPr lang="en-US" sz="3600" b="1" dirty="0" smtClean="0">
                <a:solidFill>
                  <a:srgbClr val="002060"/>
                </a:solidFill>
                <a:latin typeface="Garamond" pitchFamily="18" charset="0"/>
              </a:rPr>
              <a:t>7</a:t>
            </a:r>
            <a:r>
              <a:rPr lang="en-US" sz="3600" b="1" dirty="0" smtClean="0">
                <a:solidFill>
                  <a:srgbClr val="002060"/>
                </a:solidFill>
                <a:effectLst>
                  <a:outerShdw blurRad="38100" dist="38100" dir="2700000" algn="tl">
                    <a:srgbClr val="000000">
                      <a:alpha val="43137"/>
                    </a:srgbClr>
                  </a:outerShdw>
                </a:effectLst>
                <a:latin typeface="Garamond" pitchFamily="18" charset="0"/>
              </a:rPr>
              <a:t>) Gaming Revenue - $1.670 million</a:t>
            </a:r>
            <a:r>
              <a:rPr lang="en-US" sz="4400" b="1" dirty="0" smtClean="0">
                <a:solidFill>
                  <a:schemeClr val="tx1"/>
                </a:solidFill>
                <a:effectLst>
                  <a:outerShdw blurRad="38100" dist="38100" dir="2700000" algn="tl">
                    <a:srgbClr val="000000">
                      <a:alpha val="43137"/>
                    </a:srgbClr>
                  </a:outerShdw>
                </a:effectLst>
                <a:latin typeface="Garamond" pitchFamily="18" charset="0"/>
              </a:rPr>
              <a:t/>
            </a:r>
            <a:br>
              <a:rPr lang="en-US" sz="4400" b="1" dirty="0" smtClean="0">
                <a:solidFill>
                  <a:schemeClr val="tx1"/>
                </a:solidFill>
                <a:effectLst>
                  <a:outerShdw blurRad="38100" dist="38100" dir="2700000" algn="tl">
                    <a:srgbClr val="000000">
                      <a:alpha val="43137"/>
                    </a:srgbClr>
                  </a:outerShdw>
                </a:effectLst>
                <a:latin typeface="Garamond" pitchFamily="18" charset="0"/>
              </a:rPr>
            </a:br>
            <a:endParaRPr lang="en-US" sz="4400" b="1" dirty="0">
              <a:solidFill>
                <a:schemeClr val="tx1"/>
              </a:solidFill>
              <a:effectLst>
                <a:outerShdw blurRad="38100" dist="38100" dir="2700000" algn="tl">
                  <a:srgbClr val="000000">
                    <a:alpha val="43137"/>
                  </a:srgbClr>
                </a:outerShdw>
              </a:effectLst>
              <a:latin typeface="Garamond" pitchFamily="18" charset="0"/>
            </a:endParaRPr>
          </a:p>
        </p:txBody>
      </p:sp>
      <p:cxnSp>
        <p:nvCxnSpPr>
          <p:cNvPr id="9" name="Straight Connector 8"/>
          <p:cNvCxnSpPr/>
          <p:nvPr/>
        </p:nvCxnSpPr>
        <p:spPr>
          <a:xfrm>
            <a:off x="381000" y="1828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481138"/>
          <a:ext cx="8229600" cy="5257800"/>
        </p:xfrm>
        <a:graphic>
          <a:graphicData uri="http://schemas.openxmlformats.org/drawingml/2006/table">
            <a:tbl>
              <a:tblPr firstRow="1" bandRow="1">
                <a:effectLst>
                  <a:outerShdw blurRad="50800" dist="38100" dir="2700000" algn="tl" rotWithShape="0">
                    <a:prstClr val="black">
                      <a:alpha val="40000"/>
                    </a:prstClr>
                  </a:outerShdw>
                </a:effectLst>
                <a:tableStyleId>{D7AC3CCA-C797-4891-BE02-D94E43425B78}</a:tableStyleId>
              </a:tblPr>
              <a:tblGrid>
                <a:gridCol w="1447800"/>
                <a:gridCol w="6781800"/>
              </a:tblGrid>
              <a:tr h="370840">
                <a:tc>
                  <a:txBody>
                    <a:bodyPr/>
                    <a:lstStyle/>
                    <a:p>
                      <a:r>
                        <a:rPr lang="en-US" b="1" dirty="0" smtClean="0">
                          <a:solidFill>
                            <a:schemeClr val="accent3">
                              <a:lumMod val="50000"/>
                            </a:schemeClr>
                          </a:solidFill>
                          <a:latin typeface="Garamond" pitchFamily="18" charset="0"/>
                        </a:rPr>
                        <a:t>$1.5</a:t>
                      </a:r>
                      <a:r>
                        <a:rPr lang="en-US" b="1" baseline="0" dirty="0" smtClean="0">
                          <a:solidFill>
                            <a:schemeClr val="accent3">
                              <a:lumMod val="50000"/>
                            </a:schemeClr>
                          </a:solidFill>
                          <a:latin typeface="Garamond" pitchFamily="18" charset="0"/>
                        </a:rPr>
                        <a:t> million</a:t>
                      </a:r>
                      <a:endParaRPr lang="en-US" b="1" dirty="0">
                        <a:solidFill>
                          <a:schemeClr val="accent3">
                            <a:lumMod val="50000"/>
                          </a:schemeClr>
                        </a:solidFill>
                        <a:latin typeface="Garamond" pitchFamily="18" charset="0"/>
                      </a:endParaRPr>
                    </a:p>
                  </a:txBody>
                  <a:tcPr anchor="ctr"/>
                </a:tc>
                <a:tc>
                  <a:txBody>
                    <a:bodyPr/>
                    <a:lstStyle/>
                    <a:p>
                      <a:r>
                        <a:rPr lang="en-US" b="0" dirty="0" smtClean="0">
                          <a:latin typeface="Garamond" pitchFamily="18" charset="0"/>
                        </a:rPr>
                        <a:t>18</a:t>
                      </a:r>
                      <a:r>
                        <a:rPr lang="en-US" b="0" baseline="30000" dirty="0" smtClean="0">
                          <a:latin typeface="Garamond" pitchFamily="18" charset="0"/>
                        </a:rPr>
                        <a:t>th</a:t>
                      </a:r>
                      <a:r>
                        <a:rPr lang="en-US" b="0" dirty="0" smtClean="0">
                          <a:latin typeface="Garamond" pitchFamily="18" charset="0"/>
                        </a:rPr>
                        <a:t> St.</a:t>
                      </a:r>
                      <a:r>
                        <a:rPr lang="en-US" b="0" baseline="0" dirty="0" smtClean="0">
                          <a:latin typeface="Garamond" pitchFamily="18" charset="0"/>
                        </a:rPr>
                        <a:t>  </a:t>
                      </a:r>
                      <a:r>
                        <a:rPr lang="en-US" b="0" baseline="0" dirty="0" err="1" smtClean="0">
                          <a:latin typeface="Garamond" pitchFamily="18" charset="0"/>
                        </a:rPr>
                        <a:t>Maplecrest</a:t>
                      </a:r>
                      <a:r>
                        <a:rPr lang="en-US" b="0" baseline="0" dirty="0" smtClean="0">
                          <a:latin typeface="Garamond" pitchFamily="18" charset="0"/>
                        </a:rPr>
                        <a:t> to </a:t>
                      </a:r>
                      <a:r>
                        <a:rPr lang="en-US" b="0" baseline="0" dirty="0" err="1" smtClean="0">
                          <a:latin typeface="Garamond" pitchFamily="18" charset="0"/>
                        </a:rPr>
                        <a:t>Echodale</a:t>
                      </a:r>
                      <a:r>
                        <a:rPr lang="en-US" b="0" baseline="0" dirty="0" smtClean="0">
                          <a:latin typeface="Garamond" pitchFamily="18" charset="0"/>
                        </a:rPr>
                        <a:t>, Spruce Hills to Tech Dr., Avalon to Spruce Hills</a:t>
                      </a:r>
                      <a:endParaRPr lang="en-US" b="0"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$1.3 million</a:t>
                      </a:r>
                      <a:endParaRPr lang="en-US" b="1" dirty="0">
                        <a:solidFill>
                          <a:schemeClr val="accent3">
                            <a:lumMod val="50000"/>
                          </a:schemeClr>
                        </a:solidFill>
                        <a:latin typeface="Garamond" pitchFamily="18" charset="0"/>
                      </a:endParaRPr>
                    </a:p>
                  </a:txBody>
                  <a:tcPr anchor="ctr"/>
                </a:tc>
                <a:tc>
                  <a:txBody>
                    <a:bodyPr/>
                    <a:lstStyle/>
                    <a:p>
                      <a:r>
                        <a:rPr lang="en-US" b="0" dirty="0" smtClean="0">
                          <a:latin typeface="Garamond" pitchFamily="18" charset="0"/>
                        </a:rPr>
                        <a:t>3</a:t>
                      </a:r>
                      <a:r>
                        <a:rPr lang="en-US" b="0" baseline="30000" dirty="0" smtClean="0">
                          <a:latin typeface="Garamond" pitchFamily="18" charset="0"/>
                        </a:rPr>
                        <a:t>rd</a:t>
                      </a:r>
                      <a:r>
                        <a:rPr lang="en-US" b="0" dirty="0" smtClean="0">
                          <a:latin typeface="Garamond" pitchFamily="18" charset="0"/>
                        </a:rPr>
                        <a:t> phase of </a:t>
                      </a:r>
                      <a:r>
                        <a:rPr lang="en-US" b="0" dirty="0" err="1" smtClean="0">
                          <a:latin typeface="Garamond" pitchFamily="18" charset="0"/>
                        </a:rPr>
                        <a:t>Tanglefoot</a:t>
                      </a:r>
                      <a:r>
                        <a:rPr lang="en-US" b="0" dirty="0" smtClean="0">
                          <a:latin typeface="Garamond" pitchFamily="18" charset="0"/>
                        </a:rPr>
                        <a:t>, Greenbrier to Utica Ridge</a:t>
                      </a:r>
                      <a:r>
                        <a:rPr lang="en-US" b="0" baseline="0" dirty="0" smtClean="0">
                          <a:latin typeface="Garamond" pitchFamily="18" charset="0"/>
                        </a:rPr>
                        <a:t> 3 lanes, separated trail</a:t>
                      </a:r>
                      <a:endParaRPr lang="en-US" b="0"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$1 million</a:t>
                      </a:r>
                      <a:endParaRPr lang="en-US" b="1" dirty="0">
                        <a:solidFill>
                          <a:schemeClr val="accent3">
                            <a:lumMod val="50000"/>
                          </a:schemeClr>
                        </a:solidFill>
                        <a:latin typeface="Garamond"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Garamond" pitchFamily="18" charset="0"/>
                        </a:rPr>
                        <a:t>1</a:t>
                      </a:r>
                      <a:r>
                        <a:rPr lang="en-US" baseline="30000" dirty="0" smtClean="0">
                          <a:latin typeface="Garamond" pitchFamily="18" charset="0"/>
                        </a:rPr>
                        <a:t>st</a:t>
                      </a:r>
                      <a:r>
                        <a:rPr lang="en-US" dirty="0" smtClean="0">
                          <a:latin typeface="Garamond" pitchFamily="18" charset="0"/>
                        </a:rPr>
                        <a:t> phase</a:t>
                      </a:r>
                      <a:r>
                        <a:rPr lang="en-US" baseline="0" dirty="0" smtClean="0">
                          <a:latin typeface="Garamond" pitchFamily="18" charset="0"/>
                        </a:rPr>
                        <a:t> of Hopewell Ave paving, Middle to east line of Century Heights to 18</a:t>
                      </a:r>
                      <a:r>
                        <a:rPr lang="en-US" baseline="30000" dirty="0" smtClean="0">
                          <a:latin typeface="Garamond" pitchFamily="18" charset="0"/>
                        </a:rPr>
                        <a:t>th</a:t>
                      </a:r>
                      <a:r>
                        <a:rPr lang="en-US" baseline="0" dirty="0" smtClean="0">
                          <a:latin typeface="Garamond" pitchFamily="18" charset="0"/>
                        </a:rPr>
                        <a:t> addition</a:t>
                      </a:r>
                      <a:endParaRPr lang="en-US" dirty="0" smtClean="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$500,000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Utica Ridge Road:  Spruce</a:t>
                      </a:r>
                      <a:r>
                        <a:rPr lang="en-US" baseline="0" dirty="0" smtClean="0">
                          <a:latin typeface="Garamond" pitchFamily="18" charset="0"/>
                        </a:rPr>
                        <a:t> Hills to </a:t>
                      </a:r>
                      <a:r>
                        <a:rPr lang="en-US" baseline="0" dirty="0" err="1" smtClean="0">
                          <a:latin typeface="Garamond" pitchFamily="18" charset="0"/>
                        </a:rPr>
                        <a:t>Tanglefoot</a:t>
                      </a:r>
                      <a:r>
                        <a:rPr lang="en-US" baseline="0" dirty="0" smtClean="0">
                          <a:latin typeface="Garamond" pitchFamily="18" charset="0"/>
                        </a:rPr>
                        <a:t> Lane – 5 Lane</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$1.57 million</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Various separated</a:t>
                      </a:r>
                      <a:r>
                        <a:rPr lang="en-US" baseline="0" dirty="0" smtClean="0">
                          <a:latin typeface="Garamond" pitchFamily="18" charset="0"/>
                        </a:rPr>
                        <a:t> trails:  Middle Rd. from Devils Glen to Duck Creek;  Devils Glen Rd. from Middle Rd. to Crow Creek Park</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$750,000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Sealcoat Reconstruction Program – Including</a:t>
                      </a:r>
                      <a:r>
                        <a:rPr lang="en-US" baseline="0" dirty="0" smtClean="0">
                          <a:latin typeface="Garamond" pitchFamily="18" charset="0"/>
                        </a:rPr>
                        <a:t> 26</a:t>
                      </a:r>
                      <a:r>
                        <a:rPr lang="en-US" baseline="30000" dirty="0" smtClean="0">
                          <a:latin typeface="Garamond" pitchFamily="18" charset="0"/>
                        </a:rPr>
                        <a:t>th</a:t>
                      </a:r>
                      <a:r>
                        <a:rPr lang="en-US" baseline="0" dirty="0" smtClean="0">
                          <a:latin typeface="Garamond" pitchFamily="18" charset="0"/>
                        </a:rPr>
                        <a:t> St.</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$1.1 million</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Forest</a:t>
                      </a:r>
                      <a:r>
                        <a:rPr lang="en-US" baseline="0" dirty="0" smtClean="0">
                          <a:latin typeface="Garamond" pitchFamily="18" charset="0"/>
                        </a:rPr>
                        <a:t> Grove Rd. paving – 3 lanes, </a:t>
                      </a:r>
                      <a:r>
                        <a:rPr lang="en-US" baseline="0" dirty="0" err="1" smtClean="0">
                          <a:latin typeface="Garamond" pitchFamily="18" charset="0"/>
                        </a:rPr>
                        <a:t>rec</a:t>
                      </a:r>
                      <a:r>
                        <a:rPr lang="en-US" baseline="0" dirty="0" smtClean="0">
                          <a:latin typeface="Garamond" pitchFamily="18" charset="0"/>
                        </a:rPr>
                        <a:t> trail</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$510,000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Street Resurfacing Program</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$1.12</a:t>
                      </a:r>
                      <a:r>
                        <a:rPr lang="en-US" b="1" baseline="0" dirty="0" smtClean="0">
                          <a:solidFill>
                            <a:schemeClr val="accent3">
                              <a:lumMod val="50000"/>
                            </a:schemeClr>
                          </a:solidFill>
                          <a:latin typeface="Garamond" pitchFamily="18" charset="0"/>
                        </a:rPr>
                        <a:t> million</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Street</a:t>
                      </a:r>
                      <a:r>
                        <a:rPr lang="en-US" baseline="0" dirty="0" smtClean="0">
                          <a:latin typeface="Garamond" pitchFamily="18" charset="0"/>
                        </a:rPr>
                        <a:t> Reconstruction Program</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$190,000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Bridge</a:t>
                      </a:r>
                      <a:r>
                        <a:rPr lang="en-US" baseline="0" dirty="0" smtClean="0">
                          <a:latin typeface="Garamond" pitchFamily="18" charset="0"/>
                        </a:rPr>
                        <a:t> Maintenance Program</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$555,000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Sidewalk</a:t>
                      </a:r>
                      <a:r>
                        <a:rPr lang="en-US" baseline="0" dirty="0" smtClean="0">
                          <a:latin typeface="Garamond" pitchFamily="18" charset="0"/>
                        </a:rPr>
                        <a:t> Program</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$370,000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Various</a:t>
                      </a:r>
                      <a:r>
                        <a:rPr lang="en-US" baseline="0" dirty="0" smtClean="0">
                          <a:latin typeface="Garamond" pitchFamily="18" charset="0"/>
                        </a:rPr>
                        <a:t> Community &amp; Economic Development projects</a:t>
                      </a:r>
                      <a:endParaRPr lang="en-US" dirty="0">
                        <a:latin typeface="Garamond" pitchFamily="18" charset="0"/>
                      </a:endParaRPr>
                    </a:p>
                  </a:txBody>
                  <a:tcPr anchor="ctr"/>
                </a:tc>
              </a:tr>
            </a:tbl>
          </a:graphicData>
        </a:graphic>
      </p:graphicFrame>
      <p:sp>
        <p:nvSpPr>
          <p:cNvPr id="3" name="Slide Number Placeholder 2"/>
          <p:cNvSpPr>
            <a:spLocks noGrp="1"/>
          </p:cNvSpPr>
          <p:nvPr>
            <p:ph type="sldNum" sz="quarter" idx="12"/>
          </p:nvPr>
        </p:nvSpPr>
        <p:spPr/>
        <p:txBody>
          <a:bodyPr/>
          <a:lstStyle/>
          <a:p>
            <a:fld id="{DFB9B2EE-DA42-487F-BA2F-9CCA8600FCD1}" type="slidenum">
              <a:rPr lang="en-US" smtClean="0"/>
              <a:pPr/>
              <a:t>23</a:t>
            </a:fld>
            <a:endParaRPr lang="en-US" dirty="0"/>
          </a:p>
        </p:txBody>
      </p:sp>
      <p:sp>
        <p:nvSpPr>
          <p:cNvPr id="4" name="Title 3"/>
          <p:cNvSpPr>
            <a:spLocks noGrp="1"/>
          </p:cNvSpPr>
          <p:nvPr>
            <p:ph type="title"/>
          </p:nvPr>
        </p:nvSpPr>
        <p:spPr/>
        <p:txBody>
          <a:bodyPr>
            <a:noAutofit/>
          </a:bodyPr>
          <a:lstStyle/>
          <a:p>
            <a:r>
              <a:rPr lang="en-US" sz="3600" dirty="0" smtClean="0">
                <a:latin typeface="Garamond" pitchFamily="18" charset="0"/>
              </a:rPr>
              <a:t>8) Community Improvement Program </a:t>
            </a:r>
            <a:br>
              <a:rPr lang="en-US" sz="3600" dirty="0" smtClean="0">
                <a:latin typeface="Garamond" pitchFamily="18" charset="0"/>
              </a:rPr>
            </a:br>
            <a:r>
              <a:rPr lang="en-US" sz="3600" dirty="0" smtClean="0">
                <a:latin typeface="Garamond" pitchFamily="18" charset="0"/>
              </a:rPr>
              <a:t>2013  Construction Season: </a:t>
            </a:r>
            <a:r>
              <a:rPr lang="en-US" sz="3600" dirty="0" smtClean="0">
                <a:solidFill>
                  <a:schemeClr val="accent1">
                    <a:lumMod val="50000"/>
                  </a:schemeClr>
                </a:solidFill>
                <a:latin typeface="Garamond" pitchFamily="18" charset="0"/>
              </a:rPr>
              <a:t>$15.4 million </a:t>
            </a:r>
            <a:endParaRPr lang="en-US" sz="3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FB9B2EE-DA42-487F-BA2F-9CCA8600FCD1}" type="slidenum">
              <a:rPr lang="en-US" smtClean="0"/>
              <a:pPr/>
              <a:t>24</a:t>
            </a:fld>
            <a:endParaRPr lang="en-US" dirty="0"/>
          </a:p>
        </p:txBody>
      </p:sp>
      <p:sp>
        <p:nvSpPr>
          <p:cNvPr id="221186" name="Rectangle 2"/>
          <p:cNvSpPr>
            <a:spLocks noGrp="1" noChangeArrowheads="1"/>
          </p:cNvSpPr>
          <p:nvPr>
            <p:ph type="title"/>
          </p:nvPr>
        </p:nvSpPr>
        <p:spPr>
          <a:xfrm>
            <a:off x="152400" y="152400"/>
            <a:ext cx="8991600" cy="990600"/>
          </a:xfrm>
        </p:spPr>
        <p:txBody>
          <a:bodyPr>
            <a:normAutofit fontScale="90000"/>
          </a:bodyPr>
          <a:lstStyle/>
          <a:p>
            <a:pPr>
              <a:lnSpc>
                <a:spcPct val="75000"/>
              </a:lnSpc>
            </a:pPr>
            <a:r>
              <a:rPr lang="en-US" sz="4000" dirty="0" smtClean="0">
                <a:latin typeface="Garamond" pitchFamily="18" charset="0"/>
              </a:rPr>
              <a:t>Community Improvement Program </a:t>
            </a:r>
            <a:br>
              <a:rPr lang="en-US" sz="4000" dirty="0" smtClean="0">
                <a:latin typeface="Garamond" pitchFamily="18" charset="0"/>
              </a:rPr>
            </a:br>
            <a:r>
              <a:rPr lang="en-US" sz="4000" dirty="0" smtClean="0">
                <a:latin typeface="Garamond" pitchFamily="18" charset="0"/>
              </a:rPr>
              <a:t>2013  Construction Season: </a:t>
            </a:r>
            <a:r>
              <a:rPr lang="en-US" sz="4000" dirty="0" smtClean="0">
                <a:solidFill>
                  <a:schemeClr val="accent1">
                    <a:lumMod val="50000"/>
                  </a:schemeClr>
                </a:solidFill>
                <a:latin typeface="Garamond" pitchFamily="18" charset="0"/>
              </a:rPr>
              <a:t>$15.4 million </a:t>
            </a:r>
            <a:r>
              <a:rPr lang="en-US" sz="900" b="1" dirty="0">
                <a:solidFill>
                  <a:schemeClr val="tx1"/>
                </a:solidFill>
              </a:rPr>
              <a:t/>
            </a:r>
            <a:br>
              <a:rPr lang="en-US" sz="900" b="1" dirty="0">
                <a:solidFill>
                  <a:schemeClr val="tx1"/>
                </a:solidFill>
              </a:rPr>
            </a:br>
            <a:endParaRPr lang="en-US" sz="900" b="1" dirty="0">
              <a:solidFill>
                <a:schemeClr val="tx1"/>
              </a:solidFill>
            </a:endParaRPr>
          </a:p>
        </p:txBody>
      </p:sp>
      <p:cxnSp>
        <p:nvCxnSpPr>
          <p:cNvPr id="9" name="Straight Connector 8"/>
          <p:cNvCxnSpPr/>
          <p:nvPr/>
        </p:nvCxnSpPr>
        <p:spPr>
          <a:xfrm>
            <a:off x="3810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graphicFrame>
        <p:nvGraphicFramePr>
          <p:cNvPr id="11" name="Content Placeholder 4"/>
          <p:cNvGraphicFramePr>
            <a:graphicFrameLocks/>
          </p:cNvGraphicFramePr>
          <p:nvPr/>
        </p:nvGraphicFramePr>
        <p:xfrm>
          <a:off x="457200" y="1295400"/>
          <a:ext cx="8229600" cy="5191760"/>
        </p:xfrm>
        <a:graphic>
          <a:graphicData uri="http://schemas.openxmlformats.org/drawingml/2006/table">
            <a:tbl>
              <a:tblPr firstRow="1" bandRow="1">
                <a:effectLst>
                  <a:outerShdw blurRad="50800" dist="38100" dir="2700000" algn="tl" rotWithShape="0">
                    <a:prstClr val="black">
                      <a:alpha val="40000"/>
                    </a:prstClr>
                  </a:outerShdw>
                </a:effectLst>
                <a:tableStyleId>{D7AC3CCA-C797-4891-BE02-D94E43425B78}</a:tableStyleId>
              </a:tblPr>
              <a:tblGrid>
                <a:gridCol w="1447800"/>
                <a:gridCol w="6781800"/>
              </a:tblGrid>
              <a:tr h="370840">
                <a:tc>
                  <a:txBody>
                    <a:bodyPr/>
                    <a:lstStyle/>
                    <a:p>
                      <a:r>
                        <a:rPr lang="en-US" b="1" dirty="0" smtClean="0">
                          <a:solidFill>
                            <a:schemeClr val="accent3">
                              <a:lumMod val="50000"/>
                            </a:schemeClr>
                          </a:solidFill>
                          <a:latin typeface="Garamond" pitchFamily="18" charset="0"/>
                        </a:rPr>
                        <a:t>$700,000</a:t>
                      </a:r>
                      <a:endParaRPr lang="en-US" b="1" dirty="0">
                        <a:solidFill>
                          <a:schemeClr val="accent3">
                            <a:lumMod val="50000"/>
                          </a:schemeClr>
                        </a:solidFill>
                        <a:latin typeface="Garamond" pitchFamily="18" charset="0"/>
                      </a:endParaRPr>
                    </a:p>
                  </a:txBody>
                  <a:tcPr anchor="ctr"/>
                </a:tc>
                <a:tc>
                  <a:txBody>
                    <a:bodyPr/>
                    <a:lstStyle/>
                    <a:p>
                      <a:r>
                        <a:rPr lang="en-US" b="0" dirty="0" smtClean="0">
                          <a:latin typeface="Garamond" pitchFamily="18" charset="0"/>
                        </a:rPr>
                        <a:t>Forest Grove</a:t>
                      </a:r>
                      <a:r>
                        <a:rPr lang="en-US" b="0" baseline="0" dirty="0" smtClean="0">
                          <a:latin typeface="Garamond" pitchFamily="18" charset="0"/>
                        </a:rPr>
                        <a:t> Park Development</a:t>
                      </a:r>
                      <a:endParaRPr lang="en-US" b="0"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$625,000</a:t>
                      </a:r>
                      <a:endParaRPr lang="en-US" b="1" dirty="0">
                        <a:solidFill>
                          <a:schemeClr val="accent3">
                            <a:lumMod val="50000"/>
                          </a:schemeClr>
                        </a:solidFill>
                        <a:latin typeface="Garamond" pitchFamily="18" charset="0"/>
                      </a:endParaRPr>
                    </a:p>
                  </a:txBody>
                  <a:tcPr anchor="ctr"/>
                </a:tc>
                <a:tc>
                  <a:txBody>
                    <a:bodyPr/>
                    <a:lstStyle/>
                    <a:p>
                      <a:r>
                        <a:rPr lang="en-US" b="0" dirty="0" smtClean="0">
                          <a:latin typeface="Garamond" pitchFamily="18" charset="0"/>
                        </a:rPr>
                        <a:t>Full Depth Patching</a:t>
                      </a:r>
                      <a:r>
                        <a:rPr lang="en-US" b="0" baseline="0" dirty="0" smtClean="0">
                          <a:latin typeface="Garamond" pitchFamily="18" charset="0"/>
                        </a:rPr>
                        <a:t> Program</a:t>
                      </a:r>
                      <a:endParaRPr lang="en-US" b="0"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$300,000</a:t>
                      </a:r>
                      <a:endParaRPr lang="en-US" b="1" dirty="0">
                        <a:solidFill>
                          <a:schemeClr val="accent3">
                            <a:lumMod val="50000"/>
                          </a:schemeClr>
                        </a:solidFill>
                        <a:latin typeface="Garamond"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Garamond" pitchFamily="18" charset="0"/>
                        </a:rPr>
                        <a:t>Recreation Trails along Crow</a:t>
                      </a:r>
                      <a:r>
                        <a:rPr lang="en-US" baseline="0" dirty="0" smtClean="0">
                          <a:latin typeface="Garamond" pitchFamily="18" charset="0"/>
                        </a:rPr>
                        <a:t> Creek from Devils Glen to Field </a:t>
                      </a:r>
                      <a:r>
                        <a:rPr lang="en-US" baseline="0" dirty="0" err="1" smtClean="0">
                          <a:latin typeface="Garamond" pitchFamily="18" charset="0"/>
                        </a:rPr>
                        <a:t>Sike</a:t>
                      </a:r>
                      <a:endParaRPr lang="en-US" dirty="0" smtClean="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$260,000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Annual</a:t>
                      </a:r>
                      <a:r>
                        <a:rPr lang="en-US" baseline="0" dirty="0" smtClean="0">
                          <a:latin typeface="Garamond" pitchFamily="18" charset="0"/>
                        </a:rPr>
                        <a:t> funding for Parks projects</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$267,000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Various Traffic projects</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$635,000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Alley Rehabilitation</a:t>
                      </a:r>
                      <a:r>
                        <a:rPr lang="en-US" baseline="0" dirty="0" smtClean="0">
                          <a:latin typeface="Garamond" pitchFamily="18" charset="0"/>
                        </a:rPr>
                        <a:t> Program</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$250,000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I-80 water</a:t>
                      </a:r>
                      <a:r>
                        <a:rPr lang="en-US" baseline="0" dirty="0" smtClean="0">
                          <a:latin typeface="Garamond" pitchFamily="18" charset="0"/>
                        </a:rPr>
                        <a:t> main extension</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$275,000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Miscellaneous Public Works projects</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$150,000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Rural Road </a:t>
                      </a:r>
                      <a:r>
                        <a:rPr lang="en-US" dirty="0" err="1" smtClean="0">
                          <a:latin typeface="Garamond" pitchFamily="18" charset="0"/>
                        </a:rPr>
                        <a:t>Sealcoating</a:t>
                      </a:r>
                      <a:r>
                        <a:rPr lang="en-US" dirty="0" smtClean="0">
                          <a:latin typeface="Garamond" pitchFamily="18" charset="0"/>
                        </a:rPr>
                        <a:t> Program</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$850,000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Downtown Improvements, Façade program</a:t>
                      </a:r>
                      <a:r>
                        <a:rPr lang="en-US" baseline="0" dirty="0" smtClean="0">
                          <a:latin typeface="Garamond" pitchFamily="18" charset="0"/>
                        </a:rPr>
                        <a:t> and I-74 relocation program</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$515,000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Various city-wide projects including</a:t>
                      </a:r>
                      <a:r>
                        <a:rPr lang="en-US" baseline="0" dirty="0" smtClean="0">
                          <a:latin typeface="Garamond" pitchFamily="18" charset="0"/>
                        </a:rPr>
                        <a:t> Library space remodel</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$100,000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Pavement Preservation</a:t>
                      </a:r>
                      <a:r>
                        <a:rPr lang="en-US" baseline="0" dirty="0" smtClean="0">
                          <a:latin typeface="Garamond" pitchFamily="18" charset="0"/>
                        </a:rPr>
                        <a:t> Program</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$25,000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Curb &amp; Gutter</a:t>
                      </a:r>
                      <a:r>
                        <a:rPr lang="en-US" baseline="0" dirty="0" smtClean="0">
                          <a:latin typeface="Garamond" pitchFamily="18" charset="0"/>
                        </a:rPr>
                        <a:t> Replacement Program</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$15,000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Pavement Management Program</a:t>
                      </a:r>
                      <a:endParaRPr lang="en-US" dirty="0">
                        <a:latin typeface="Garamond" pitchFamily="18" charset="0"/>
                      </a:endParaRPr>
                    </a:p>
                  </a:txBody>
                  <a:tcPr anchor="ct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153400" cy="609600"/>
          </a:xfrm>
        </p:spPr>
        <p:txBody>
          <a:bodyPr>
            <a:noAutofit/>
          </a:bodyPr>
          <a:lstStyle/>
          <a:p>
            <a:pPr>
              <a:buClr>
                <a:schemeClr val="accent3"/>
              </a:buClr>
              <a:buFont typeface="Wingdings" pitchFamily="2" charset="2"/>
              <a:buChar char="Ø"/>
            </a:pPr>
            <a:r>
              <a:rPr lang="en-US" sz="2800" b="1" dirty="0" smtClean="0">
                <a:solidFill>
                  <a:srgbClr val="002060"/>
                </a:solidFill>
                <a:latin typeface="Garamond" pitchFamily="18" charset="0"/>
              </a:rPr>
              <a:t>Enterprise Fund Projects:  $130,800</a:t>
            </a:r>
          </a:p>
          <a:p>
            <a:pPr>
              <a:buClr>
                <a:schemeClr val="accent3"/>
              </a:buClr>
              <a:buNone/>
            </a:pPr>
            <a:endParaRPr lang="en-US" sz="2800" b="1" dirty="0" smtClean="0">
              <a:latin typeface="Garamond" pitchFamily="18" charset="0"/>
            </a:endParaRPr>
          </a:p>
        </p:txBody>
      </p:sp>
      <p:sp>
        <p:nvSpPr>
          <p:cNvPr id="9" name="Slide Number Placeholder 8"/>
          <p:cNvSpPr>
            <a:spLocks noGrp="1"/>
          </p:cNvSpPr>
          <p:nvPr>
            <p:ph type="sldNum" sz="quarter" idx="12"/>
          </p:nvPr>
        </p:nvSpPr>
        <p:spPr/>
        <p:txBody>
          <a:bodyPr/>
          <a:lstStyle/>
          <a:p>
            <a:fld id="{DFB9B2EE-DA42-487F-BA2F-9CCA8600FCD1}" type="slidenum">
              <a:rPr lang="en-US" smtClean="0"/>
              <a:pPr/>
              <a:t>25</a:t>
            </a:fld>
            <a:endParaRPr lang="en-US" dirty="0"/>
          </a:p>
        </p:txBody>
      </p:sp>
      <p:sp>
        <p:nvSpPr>
          <p:cNvPr id="6" name="TextBox 5"/>
          <p:cNvSpPr txBox="1"/>
          <p:nvPr/>
        </p:nvSpPr>
        <p:spPr>
          <a:xfrm>
            <a:off x="152400" y="152400"/>
            <a:ext cx="8839200" cy="646331"/>
          </a:xfrm>
          <a:prstGeom prst="rect">
            <a:avLst/>
          </a:prstGeom>
          <a:noFill/>
        </p:spPr>
        <p:txBody>
          <a:bodyPr wrap="square" rtlCol="0">
            <a:spAutoFit/>
          </a:bodyPr>
          <a:lstStyle/>
          <a:p>
            <a:r>
              <a:rPr lang="en-US" sz="3600" b="1" dirty="0" smtClean="0">
                <a:solidFill>
                  <a:schemeClr val="tx2">
                    <a:lumMod val="75000"/>
                  </a:schemeClr>
                </a:solidFill>
                <a:latin typeface="Garamond" pitchFamily="18" charset="0"/>
              </a:rPr>
              <a:t>Community Improvement Program </a:t>
            </a:r>
            <a:r>
              <a:rPr lang="en-US" sz="2400" b="1" dirty="0" smtClean="0">
                <a:solidFill>
                  <a:schemeClr val="tx2">
                    <a:lumMod val="75000"/>
                  </a:schemeClr>
                </a:solidFill>
                <a:latin typeface="Garamond" pitchFamily="18" charset="0"/>
              </a:rPr>
              <a:t>continued</a:t>
            </a:r>
            <a:endParaRPr lang="en-US" sz="2400" dirty="0">
              <a:solidFill>
                <a:schemeClr val="tx2">
                  <a:lumMod val="75000"/>
                </a:schemeClr>
              </a:solidFill>
            </a:endParaRPr>
          </a:p>
        </p:txBody>
      </p:sp>
      <p:graphicFrame>
        <p:nvGraphicFramePr>
          <p:cNvPr id="8" name="Table 7"/>
          <p:cNvGraphicFramePr>
            <a:graphicFrameLocks noGrp="1"/>
          </p:cNvGraphicFramePr>
          <p:nvPr/>
        </p:nvGraphicFramePr>
        <p:xfrm>
          <a:off x="457200" y="2133600"/>
          <a:ext cx="8229600" cy="2103120"/>
        </p:xfrm>
        <a:graphic>
          <a:graphicData uri="http://schemas.openxmlformats.org/drawingml/2006/table">
            <a:tbl>
              <a:tblPr firstRow="1" bandRow="1">
                <a:effectLst>
                  <a:outerShdw blurRad="50800" dist="38100" dir="2700000" algn="tl" rotWithShape="0">
                    <a:prstClr val="black">
                      <a:alpha val="40000"/>
                    </a:prstClr>
                  </a:outerShdw>
                </a:effectLst>
                <a:tableStyleId>{D7AC3CCA-C797-4891-BE02-D94E43425B78}</a:tableStyleId>
              </a:tblPr>
              <a:tblGrid>
                <a:gridCol w="2895600"/>
                <a:gridCol w="3962400"/>
                <a:gridCol w="1371600"/>
              </a:tblGrid>
              <a:tr h="482600">
                <a:tc>
                  <a:txBody>
                    <a:bodyPr/>
                    <a:lstStyle/>
                    <a:p>
                      <a:r>
                        <a:rPr lang="en-US" sz="2000" b="1" dirty="0" smtClean="0">
                          <a:latin typeface="Garamond" pitchFamily="18" charset="0"/>
                        </a:rPr>
                        <a:t>Palmer</a:t>
                      </a:r>
                      <a:r>
                        <a:rPr lang="en-US" sz="2000" b="1" baseline="0" dirty="0" smtClean="0">
                          <a:latin typeface="Garamond" pitchFamily="18" charset="0"/>
                        </a:rPr>
                        <a:t> Hills Golf Course</a:t>
                      </a:r>
                      <a:endParaRPr lang="en-US" sz="2000" b="1" dirty="0">
                        <a:latin typeface="Garamond" pitchFamily="18" charset="0"/>
                      </a:endParaRPr>
                    </a:p>
                  </a:txBody>
                  <a:tcPr anchor="ctr"/>
                </a:tc>
                <a:tc>
                  <a:txBody>
                    <a:bodyPr/>
                    <a:lstStyle/>
                    <a:p>
                      <a:r>
                        <a:rPr lang="en-US" sz="2000" b="1" dirty="0" smtClean="0">
                          <a:latin typeface="Garamond" pitchFamily="18" charset="0"/>
                        </a:rPr>
                        <a:t>Tee box &amp; sand</a:t>
                      </a:r>
                      <a:r>
                        <a:rPr lang="en-US" sz="2000" b="1" baseline="0" dirty="0" smtClean="0">
                          <a:latin typeface="Garamond" pitchFamily="18" charset="0"/>
                        </a:rPr>
                        <a:t> trap Improvements</a:t>
                      </a:r>
                      <a:endParaRPr lang="en-US" sz="2000" b="1" dirty="0">
                        <a:latin typeface="Garamond" pitchFamily="18" charset="0"/>
                      </a:endParaRPr>
                    </a:p>
                  </a:txBody>
                  <a:tcPr anchor="ctr"/>
                </a:tc>
                <a:tc>
                  <a:txBody>
                    <a:bodyPr/>
                    <a:lstStyle/>
                    <a:p>
                      <a:r>
                        <a:rPr lang="en-US" sz="2000" b="1" dirty="0" smtClean="0">
                          <a:solidFill>
                            <a:schemeClr val="accent3">
                              <a:lumMod val="50000"/>
                            </a:schemeClr>
                          </a:solidFill>
                          <a:latin typeface="Garamond" pitchFamily="18" charset="0"/>
                        </a:rPr>
                        <a:t>$20,000</a:t>
                      </a:r>
                      <a:endParaRPr lang="en-US" sz="2000" b="1" dirty="0">
                        <a:solidFill>
                          <a:schemeClr val="accent3">
                            <a:lumMod val="50000"/>
                          </a:schemeClr>
                        </a:solidFill>
                        <a:latin typeface="Garamond" pitchFamily="18" charset="0"/>
                      </a:endParaRPr>
                    </a:p>
                  </a:txBody>
                  <a:tcPr anchor="ctr"/>
                </a:tc>
              </a:tr>
              <a:tr h="482600">
                <a:tc>
                  <a:txBody>
                    <a:bodyPr/>
                    <a:lstStyle/>
                    <a:p>
                      <a:r>
                        <a:rPr lang="en-US" sz="2000" b="1" dirty="0" smtClean="0">
                          <a:latin typeface="Garamond" pitchFamily="18" charset="0"/>
                        </a:rPr>
                        <a:t>Family Museum</a:t>
                      </a:r>
                      <a:endParaRPr lang="en-US" sz="2000" b="1" dirty="0">
                        <a:latin typeface="Garamond" pitchFamily="18" charset="0"/>
                      </a:endParaRPr>
                    </a:p>
                  </a:txBody>
                  <a:tcPr anchor="ctr"/>
                </a:tc>
                <a:tc>
                  <a:txBody>
                    <a:bodyPr/>
                    <a:lstStyle/>
                    <a:p>
                      <a:r>
                        <a:rPr lang="en-US" sz="2000" b="1" dirty="0" smtClean="0">
                          <a:latin typeface="Garamond" pitchFamily="18" charset="0"/>
                        </a:rPr>
                        <a:t>LED Lighting Replacement in Great</a:t>
                      </a:r>
                      <a:r>
                        <a:rPr lang="en-US" sz="2000" b="1" baseline="0" dirty="0" smtClean="0">
                          <a:latin typeface="Garamond" pitchFamily="18" charset="0"/>
                        </a:rPr>
                        <a:t> Hall</a:t>
                      </a:r>
                      <a:endParaRPr lang="en-US" sz="2000" b="1" dirty="0">
                        <a:latin typeface="Garamond" pitchFamily="18" charset="0"/>
                      </a:endParaRPr>
                    </a:p>
                  </a:txBody>
                  <a:tcPr anchor="ctr"/>
                </a:tc>
                <a:tc>
                  <a:txBody>
                    <a:bodyPr/>
                    <a:lstStyle/>
                    <a:p>
                      <a:r>
                        <a:rPr lang="en-US" sz="2000" b="1" dirty="0" smtClean="0">
                          <a:solidFill>
                            <a:schemeClr val="accent3">
                              <a:lumMod val="50000"/>
                            </a:schemeClr>
                          </a:solidFill>
                          <a:latin typeface="Garamond" pitchFamily="18" charset="0"/>
                        </a:rPr>
                        <a:t>$20,800</a:t>
                      </a:r>
                      <a:endParaRPr lang="en-US" sz="2000" b="1" dirty="0">
                        <a:solidFill>
                          <a:schemeClr val="accent3">
                            <a:lumMod val="50000"/>
                          </a:schemeClr>
                        </a:solidFill>
                        <a:latin typeface="Garamond" pitchFamily="18" charset="0"/>
                      </a:endParaRPr>
                    </a:p>
                  </a:txBody>
                  <a:tcPr anchor="ctr"/>
                </a:tc>
              </a:tr>
              <a:tr h="482600">
                <a:tc>
                  <a:txBody>
                    <a:bodyPr/>
                    <a:lstStyle/>
                    <a:p>
                      <a:r>
                        <a:rPr lang="en-US" sz="2000" b="1" dirty="0" smtClean="0">
                          <a:latin typeface="Garamond" pitchFamily="18" charset="0"/>
                        </a:rPr>
                        <a:t>Life Fitness Center</a:t>
                      </a:r>
                      <a:endParaRPr lang="en-US" sz="2000" b="1" dirty="0">
                        <a:latin typeface="Garamond" pitchFamily="18" charset="0"/>
                      </a:endParaRPr>
                    </a:p>
                  </a:txBody>
                  <a:tcPr anchor="ctr"/>
                </a:tc>
                <a:tc>
                  <a:txBody>
                    <a:bodyPr/>
                    <a:lstStyle/>
                    <a:p>
                      <a:r>
                        <a:rPr lang="en-US" sz="2000" b="1" dirty="0" smtClean="0">
                          <a:latin typeface="Garamond" pitchFamily="18" charset="0"/>
                        </a:rPr>
                        <a:t>Tennis court</a:t>
                      </a:r>
                      <a:r>
                        <a:rPr lang="en-US" sz="2000" b="1" baseline="0" dirty="0" smtClean="0">
                          <a:latin typeface="Garamond" pitchFamily="18" charset="0"/>
                        </a:rPr>
                        <a:t> resurfacing and gym floor repair</a:t>
                      </a:r>
                      <a:endParaRPr lang="en-US" sz="2000" b="1" dirty="0">
                        <a:latin typeface="Garamond" pitchFamily="18" charset="0"/>
                      </a:endParaRPr>
                    </a:p>
                  </a:txBody>
                  <a:tcPr anchor="ctr"/>
                </a:tc>
                <a:tc>
                  <a:txBody>
                    <a:bodyPr/>
                    <a:lstStyle/>
                    <a:p>
                      <a:r>
                        <a:rPr lang="en-US" sz="2000" b="1" dirty="0" smtClean="0">
                          <a:solidFill>
                            <a:schemeClr val="accent3">
                              <a:lumMod val="50000"/>
                            </a:schemeClr>
                          </a:solidFill>
                          <a:latin typeface="Garamond" pitchFamily="18" charset="0"/>
                        </a:rPr>
                        <a:t>$90,000</a:t>
                      </a:r>
                      <a:endParaRPr lang="en-US" sz="2000" b="1" dirty="0">
                        <a:solidFill>
                          <a:schemeClr val="accent3">
                            <a:lumMod val="50000"/>
                          </a:schemeClr>
                        </a:solidFill>
                        <a:latin typeface="Garamond" pitchFamily="18" charset="0"/>
                      </a:endParaRPr>
                    </a:p>
                  </a:txBody>
                  <a:tcPr anchor="ct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FB9B2EE-DA42-487F-BA2F-9CCA8600FCD1}" type="slidenum">
              <a:rPr lang="en-US" smtClean="0"/>
              <a:pPr/>
              <a:t>26</a:t>
            </a:fld>
            <a:endParaRPr lang="en-US" dirty="0"/>
          </a:p>
        </p:txBody>
      </p:sp>
      <p:sp>
        <p:nvSpPr>
          <p:cNvPr id="226306" name="Rectangle 2"/>
          <p:cNvSpPr>
            <a:spLocks noGrp="1" noChangeArrowheads="1"/>
          </p:cNvSpPr>
          <p:nvPr>
            <p:ph type="title"/>
          </p:nvPr>
        </p:nvSpPr>
        <p:spPr>
          <a:xfrm>
            <a:off x="228600" y="228600"/>
            <a:ext cx="7848600" cy="914400"/>
          </a:xfrm>
        </p:spPr>
        <p:txBody>
          <a:bodyPr>
            <a:normAutofit/>
          </a:bodyPr>
          <a:lstStyle/>
          <a:p>
            <a:r>
              <a:rPr lang="en-US" sz="4400" b="1" dirty="0">
                <a:solidFill>
                  <a:schemeClr val="tx2">
                    <a:lumMod val="75000"/>
                  </a:schemeClr>
                </a:solidFill>
                <a:latin typeface="Garamond" pitchFamily="18" charset="0"/>
              </a:rPr>
              <a:t>Capital </a:t>
            </a:r>
            <a:r>
              <a:rPr lang="en-US" sz="4400" b="1" dirty="0" smtClean="0">
                <a:solidFill>
                  <a:schemeClr val="tx2">
                    <a:lumMod val="75000"/>
                  </a:schemeClr>
                </a:solidFill>
                <a:latin typeface="Garamond" pitchFamily="18" charset="0"/>
              </a:rPr>
              <a:t>Equipment Requests</a:t>
            </a:r>
            <a:endParaRPr lang="en-US" sz="4400" b="1" dirty="0">
              <a:solidFill>
                <a:schemeClr val="tx2">
                  <a:lumMod val="75000"/>
                </a:schemeClr>
              </a:solidFill>
              <a:latin typeface="Garamond" pitchFamily="18" charset="0"/>
            </a:endParaRPr>
          </a:p>
        </p:txBody>
      </p:sp>
      <p:sp>
        <p:nvSpPr>
          <p:cNvPr id="10" name="Content Placeholder 9"/>
          <p:cNvSpPr>
            <a:spLocks noGrp="1"/>
          </p:cNvSpPr>
          <p:nvPr>
            <p:ph idx="1"/>
          </p:nvPr>
        </p:nvSpPr>
        <p:spPr>
          <a:xfrm>
            <a:off x="457200" y="1143000"/>
            <a:ext cx="8229600" cy="4864291"/>
          </a:xfrm>
        </p:spPr>
        <p:txBody>
          <a:bodyPr>
            <a:normAutofit/>
          </a:bodyPr>
          <a:lstStyle/>
          <a:p>
            <a:r>
              <a:rPr lang="en-US" sz="2000" b="1" dirty="0" smtClean="0">
                <a:latin typeface="Garamond" pitchFamily="18" charset="0"/>
              </a:rPr>
              <a:t>FY 13/14 Budget funds $1,208,323 of new/replacement vehicles</a:t>
            </a:r>
          </a:p>
          <a:p>
            <a:pPr>
              <a:buNone/>
            </a:pPr>
            <a:endParaRPr lang="en-US" sz="2000" dirty="0" smtClean="0">
              <a:latin typeface="Garamond" pitchFamily="18" charset="0"/>
            </a:endParaRPr>
          </a:p>
          <a:p>
            <a:pPr>
              <a:buNone/>
            </a:pPr>
            <a:endParaRPr lang="en-US" sz="2000" dirty="0" smtClean="0">
              <a:latin typeface="Garamond" pitchFamily="18" charset="0"/>
            </a:endParaRPr>
          </a:p>
          <a:p>
            <a:pPr>
              <a:buNone/>
            </a:pPr>
            <a:endParaRPr lang="en-US" sz="2000" dirty="0" smtClean="0">
              <a:latin typeface="Garamond" pitchFamily="18" charset="0"/>
            </a:endParaRPr>
          </a:p>
          <a:p>
            <a:pPr>
              <a:buNone/>
            </a:pPr>
            <a:endParaRPr lang="en-US" sz="2000" dirty="0" smtClean="0">
              <a:latin typeface="Garamond" pitchFamily="18" charset="0"/>
            </a:endParaRPr>
          </a:p>
          <a:p>
            <a:pPr>
              <a:buNone/>
            </a:pPr>
            <a:endParaRPr lang="en-US" sz="2000" dirty="0" smtClean="0">
              <a:latin typeface="Garamond" pitchFamily="18" charset="0"/>
            </a:endParaRPr>
          </a:p>
          <a:p>
            <a:pPr>
              <a:buNone/>
            </a:pPr>
            <a:endParaRPr lang="en-US" sz="2000" dirty="0" smtClean="0">
              <a:latin typeface="Garamond" pitchFamily="18" charset="0"/>
            </a:endParaRPr>
          </a:p>
          <a:p>
            <a:pPr>
              <a:buNone/>
            </a:pPr>
            <a:endParaRPr lang="en-US" sz="2000" dirty="0" smtClean="0">
              <a:latin typeface="Garamond" pitchFamily="18" charset="0"/>
            </a:endParaRPr>
          </a:p>
          <a:p>
            <a:pPr>
              <a:buNone/>
            </a:pPr>
            <a:endParaRPr lang="en-US" sz="2000" dirty="0" smtClean="0">
              <a:latin typeface="Garamond" pitchFamily="18" charset="0"/>
            </a:endParaRPr>
          </a:p>
          <a:p>
            <a:r>
              <a:rPr lang="en-US" sz="2000" b="1" dirty="0" smtClean="0">
                <a:latin typeface="Garamond" pitchFamily="18" charset="0"/>
              </a:rPr>
              <a:t>Funds $147,600 of new/replacement electronic equipment</a:t>
            </a:r>
          </a:p>
          <a:p>
            <a:r>
              <a:rPr lang="en-US" sz="2000" b="1" dirty="0" smtClean="0">
                <a:latin typeface="Garamond" pitchFamily="18" charset="0"/>
              </a:rPr>
              <a:t>Funds $278,000 of new/replacement capital equipment</a:t>
            </a:r>
          </a:p>
          <a:p>
            <a:pPr lvl="1">
              <a:buFont typeface="Wingdings" pitchFamily="2" charset="2"/>
              <a:buChar char="§"/>
            </a:pPr>
            <a:r>
              <a:rPr lang="en-US" sz="1600" b="1" dirty="0" smtClean="0">
                <a:solidFill>
                  <a:srgbClr val="002060"/>
                </a:solidFill>
                <a:latin typeface="Garamond" pitchFamily="18" charset="0"/>
              </a:rPr>
              <a:t>($140,000 at QCWCC)</a:t>
            </a:r>
            <a:endParaRPr lang="en-US" sz="1600" b="1" dirty="0">
              <a:solidFill>
                <a:srgbClr val="002060"/>
              </a:solidFill>
              <a:latin typeface="Garamond" pitchFamily="18" charset="0"/>
            </a:endParaRPr>
          </a:p>
        </p:txBody>
      </p:sp>
      <p:graphicFrame>
        <p:nvGraphicFramePr>
          <p:cNvPr id="11" name="Table 10"/>
          <p:cNvGraphicFramePr>
            <a:graphicFrameLocks noGrp="1"/>
          </p:cNvGraphicFramePr>
          <p:nvPr/>
        </p:nvGraphicFramePr>
        <p:xfrm>
          <a:off x="685800" y="1600200"/>
          <a:ext cx="7772400" cy="2494280"/>
        </p:xfrm>
        <a:graphic>
          <a:graphicData uri="http://schemas.openxmlformats.org/drawingml/2006/table">
            <a:tbl>
              <a:tblPr firstRow="1" bandRow="1">
                <a:effectLst>
                  <a:outerShdw blurRad="50800" dist="38100" dir="2700000" algn="tl" rotWithShape="0">
                    <a:prstClr val="black">
                      <a:alpha val="40000"/>
                    </a:prstClr>
                  </a:outerShdw>
                </a:effectLst>
                <a:tableStyleId>{8A107856-5554-42FB-B03E-39F5DBC370BA}</a:tableStyleId>
              </a:tblPr>
              <a:tblGrid>
                <a:gridCol w="1524000"/>
                <a:gridCol w="6248400"/>
              </a:tblGrid>
              <a:tr h="370840">
                <a:tc>
                  <a:txBody>
                    <a:bodyPr/>
                    <a:lstStyle/>
                    <a:p>
                      <a:r>
                        <a:rPr lang="en-US" b="1" dirty="0" smtClean="0">
                          <a:latin typeface="Garamond" pitchFamily="18" charset="0"/>
                        </a:rPr>
                        <a:t>$147,000</a:t>
                      </a:r>
                      <a:endParaRPr lang="en-US" b="1" dirty="0">
                        <a:latin typeface="Garamond" pitchFamily="18" charset="0"/>
                      </a:endParaRPr>
                    </a:p>
                  </a:txBody>
                  <a:tcPr/>
                </a:tc>
                <a:tc>
                  <a:txBody>
                    <a:bodyPr/>
                    <a:lstStyle/>
                    <a:p>
                      <a:r>
                        <a:rPr lang="en-US" b="0" dirty="0" smtClean="0">
                          <a:latin typeface="Garamond" pitchFamily="18" charset="0"/>
                        </a:rPr>
                        <a:t>Police:</a:t>
                      </a:r>
                      <a:r>
                        <a:rPr lang="en-US" b="0" baseline="0" dirty="0" smtClean="0">
                          <a:latin typeface="Garamond" pitchFamily="18" charset="0"/>
                        </a:rPr>
                        <a:t>  4 detective vehicles, 1 crime scene van</a:t>
                      </a:r>
                      <a:endParaRPr lang="en-US" b="0" dirty="0">
                        <a:latin typeface="Garamond" pitchFamily="18" charset="0"/>
                      </a:endParaRPr>
                    </a:p>
                  </a:txBody>
                  <a:tcPr/>
                </a:tc>
              </a:tr>
              <a:tr h="370840">
                <a:tc>
                  <a:txBody>
                    <a:bodyPr/>
                    <a:lstStyle/>
                    <a:p>
                      <a:r>
                        <a:rPr lang="en-US" b="1" dirty="0" smtClean="0">
                          <a:latin typeface="Garamond" pitchFamily="18" charset="0"/>
                        </a:rPr>
                        <a:t>$32,000</a:t>
                      </a:r>
                      <a:endParaRPr lang="en-US" b="1" dirty="0">
                        <a:latin typeface="Garamond" pitchFamily="18" charset="0"/>
                      </a:endParaRPr>
                    </a:p>
                  </a:txBody>
                  <a:tcPr/>
                </a:tc>
                <a:tc>
                  <a:txBody>
                    <a:bodyPr/>
                    <a:lstStyle/>
                    <a:p>
                      <a:r>
                        <a:rPr lang="en-US" b="0" dirty="0" smtClean="0">
                          <a:latin typeface="Garamond" pitchFamily="18" charset="0"/>
                        </a:rPr>
                        <a:t>Community Development:  Pick-up</a:t>
                      </a:r>
                      <a:r>
                        <a:rPr lang="en-US" b="0" baseline="0" dirty="0" smtClean="0">
                          <a:latin typeface="Garamond" pitchFamily="18" charset="0"/>
                        </a:rPr>
                        <a:t> with utility box</a:t>
                      </a:r>
                      <a:endParaRPr lang="en-US" b="0" dirty="0">
                        <a:latin typeface="Garamond" pitchFamily="18" charset="0"/>
                      </a:endParaRPr>
                    </a:p>
                  </a:txBody>
                  <a:tcPr/>
                </a:tc>
              </a:tr>
              <a:tr h="370840">
                <a:tc>
                  <a:txBody>
                    <a:bodyPr/>
                    <a:lstStyle/>
                    <a:p>
                      <a:r>
                        <a:rPr lang="en-US" b="1" dirty="0" smtClean="0">
                          <a:latin typeface="Garamond" pitchFamily="18" charset="0"/>
                        </a:rPr>
                        <a:t>$409,246</a:t>
                      </a:r>
                      <a:endParaRPr lang="en-US" b="1" dirty="0">
                        <a:latin typeface="Garamond" pitchFamily="18" charset="0"/>
                      </a:endParaRPr>
                    </a:p>
                  </a:txBody>
                  <a:tcPr/>
                </a:tc>
                <a:tc>
                  <a:txBody>
                    <a:bodyPr/>
                    <a:lstStyle/>
                    <a:p>
                      <a:r>
                        <a:rPr lang="en-US" b="0" dirty="0" smtClean="0">
                          <a:latin typeface="Garamond" pitchFamily="18" charset="0"/>
                        </a:rPr>
                        <a:t>Public</a:t>
                      </a:r>
                      <a:r>
                        <a:rPr lang="en-US" b="0" baseline="0" dirty="0" smtClean="0">
                          <a:latin typeface="Garamond" pitchFamily="18" charset="0"/>
                        </a:rPr>
                        <a:t> Works:  2 ¾ ton pick-ups, 2 1-ton pick-ups, 2 single axle dump trucks</a:t>
                      </a:r>
                      <a:endParaRPr lang="en-US" b="0" dirty="0">
                        <a:latin typeface="Garamond" pitchFamily="18" charset="0"/>
                      </a:endParaRPr>
                    </a:p>
                  </a:txBody>
                  <a:tcPr/>
                </a:tc>
              </a:tr>
              <a:tr h="370840">
                <a:tc>
                  <a:txBody>
                    <a:bodyPr/>
                    <a:lstStyle/>
                    <a:p>
                      <a:r>
                        <a:rPr lang="en-US" b="1" dirty="0" smtClean="0">
                          <a:latin typeface="Garamond" pitchFamily="18" charset="0"/>
                        </a:rPr>
                        <a:t>$115,000</a:t>
                      </a:r>
                      <a:endParaRPr lang="en-US" b="1" dirty="0">
                        <a:latin typeface="Garamond" pitchFamily="18" charset="0"/>
                      </a:endParaRPr>
                    </a:p>
                  </a:txBody>
                  <a:tcPr/>
                </a:tc>
                <a:tc>
                  <a:txBody>
                    <a:bodyPr/>
                    <a:lstStyle/>
                    <a:p>
                      <a:r>
                        <a:rPr lang="en-US" b="0" dirty="0" smtClean="0">
                          <a:latin typeface="Garamond" pitchFamily="18" charset="0"/>
                        </a:rPr>
                        <a:t>Parks:  Utility Cart, 10’ mower,</a:t>
                      </a:r>
                      <a:r>
                        <a:rPr lang="en-US" b="0" baseline="0" dirty="0" smtClean="0">
                          <a:latin typeface="Garamond" pitchFamily="18" charset="0"/>
                        </a:rPr>
                        <a:t> zero turn mower</a:t>
                      </a:r>
                      <a:endParaRPr lang="en-US" b="0" dirty="0">
                        <a:latin typeface="Garamond" pitchFamily="18" charset="0"/>
                      </a:endParaRPr>
                    </a:p>
                  </a:txBody>
                  <a:tcPr/>
                </a:tc>
              </a:tr>
              <a:tr h="370840">
                <a:tc>
                  <a:txBody>
                    <a:bodyPr/>
                    <a:lstStyle/>
                    <a:p>
                      <a:r>
                        <a:rPr lang="en-US" b="1" dirty="0" smtClean="0">
                          <a:latin typeface="Garamond" pitchFamily="18" charset="0"/>
                        </a:rPr>
                        <a:t>$370,077</a:t>
                      </a:r>
                      <a:endParaRPr lang="en-US" b="1" dirty="0">
                        <a:latin typeface="Garamond" pitchFamily="18" charset="0"/>
                      </a:endParaRPr>
                    </a:p>
                  </a:txBody>
                  <a:tcPr/>
                </a:tc>
                <a:tc>
                  <a:txBody>
                    <a:bodyPr/>
                    <a:lstStyle/>
                    <a:p>
                      <a:r>
                        <a:rPr lang="en-US" b="0" dirty="0" smtClean="0">
                          <a:latin typeface="Garamond" pitchFamily="18" charset="0"/>
                        </a:rPr>
                        <a:t>Storm</a:t>
                      </a:r>
                      <a:r>
                        <a:rPr lang="en-US" b="0" baseline="0" dirty="0" smtClean="0">
                          <a:latin typeface="Garamond" pitchFamily="18" charset="0"/>
                        </a:rPr>
                        <a:t> Water:  </a:t>
                      </a:r>
                      <a:r>
                        <a:rPr lang="en-US" b="0" dirty="0" smtClean="0">
                          <a:latin typeface="Garamond" pitchFamily="18" charset="0"/>
                        </a:rPr>
                        <a:t>Sewer</a:t>
                      </a:r>
                      <a:r>
                        <a:rPr lang="en-US" b="0" baseline="0" dirty="0" smtClean="0">
                          <a:latin typeface="Garamond" pitchFamily="18" charset="0"/>
                        </a:rPr>
                        <a:t> </a:t>
                      </a:r>
                      <a:r>
                        <a:rPr lang="en-US" b="0" baseline="0" dirty="0" err="1" smtClean="0">
                          <a:latin typeface="Garamond" pitchFamily="18" charset="0"/>
                        </a:rPr>
                        <a:t>Vaccon</a:t>
                      </a:r>
                      <a:r>
                        <a:rPr lang="en-US" b="0" baseline="0" dirty="0" smtClean="0">
                          <a:latin typeface="Garamond" pitchFamily="18" charset="0"/>
                        </a:rPr>
                        <a:t>, ¾ ton pick-up</a:t>
                      </a:r>
                      <a:endParaRPr lang="en-US" b="0" dirty="0">
                        <a:latin typeface="Garamond" pitchFamily="18" charset="0"/>
                      </a:endParaRPr>
                    </a:p>
                  </a:txBody>
                  <a:tcPr/>
                </a:tc>
              </a:tr>
              <a:tr h="370840">
                <a:tc>
                  <a:txBody>
                    <a:bodyPr/>
                    <a:lstStyle/>
                    <a:p>
                      <a:r>
                        <a:rPr lang="en-US" b="1" dirty="0" smtClean="0">
                          <a:latin typeface="Garamond" pitchFamily="18" charset="0"/>
                        </a:rPr>
                        <a:t>$135,000</a:t>
                      </a:r>
                      <a:endParaRPr lang="en-US" b="1" dirty="0">
                        <a:latin typeface="Garamond" pitchFamily="18" charset="0"/>
                      </a:endParaRPr>
                    </a:p>
                  </a:txBody>
                  <a:tcPr/>
                </a:tc>
                <a:tc>
                  <a:txBody>
                    <a:bodyPr/>
                    <a:lstStyle/>
                    <a:p>
                      <a:r>
                        <a:rPr lang="en-US" b="0" dirty="0" smtClean="0">
                          <a:latin typeface="Garamond" pitchFamily="18" charset="0"/>
                        </a:rPr>
                        <a:t>Solid Waste:</a:t>
                      </a:r>
                      <a:r>
                        <a:rPr lang="en-US" b="0" baseline="0" dirty="0" smtClean="0">
                          <a:latin typeface="Garamond" pitchFamily="18" charset="0"/>
                        </a:rPr>
                        <a:t>  Rear load garbage packer</a:t>
                      </a:r>
                      <a:endParaRPr lang="en-US" b="0" dirty="0">
                        <a:latin typeface="Garamond"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1"/>
          </p:nvPr>
        </p:nvGraphicFramePr>
        <p:xfrm>
          <a:off x="381000" y="1905000"/>
          <a:ext cx="8458200" cy="4536440"/>
        </p:xfrm>
        <a:graphic>
          <a:graphicData uri="http://schemas.openxmlformats.org/drawingml/2006/table">
            <a:tbl>
              <a:tblPr firstRow="1" bandRow="1">
                <a:effectLst>
                  <a:outerShdw blurRad="50800" dist="38100" dir="2700000" algn="tl" rotWithShape="0">
                    <a:prstClr val="black">
                      <a:alpha val="40000"/>
                    </a:prstClr>
                  </a:outerShdw>
                </a:effectLst>
                <a:tableStyleId>{D7AC3CCA-C797-4891-BE02-D94E43425B78}</a:tableStyleId>
              </a:tblPr>
              <a:tblGrid>
                <a:gridCol w="1752600"/>
                <a:gridCol w="6705600"/>
              </a:tblGrid>
              <a:tr h="482600">
                <a:tc>
                  <a:txBody>
                    <a:bodyPr/>
                    <a:lstStyle/>
                    <a:p>
                      <a:r>
                        <a:rPr lang="en-US" sz="1600" b="0" dirty="0" smtClean="0">
                          <a:latin typeface="Garamond" pitchFamily="18" charset="0"/>
                        </a:rPr>
                        <a:t>Solid</a:t>
                      </a:r>
                      <a:r>
                        <a:rPr lang="en-US" sz="1600" b="0" baseline="0" dirty="0" smtClean="0">
                          <a:latin typeface="Garamond" pitchFamily="18" charset="0"/>
                        </a:rPr>
                        <a:t> Waste</a:t>
                      </a:r>
                      <a:endParaRPr lang="en-US" sz="1600" b="0" dirty="0">
                        <a:solidFill>
                          <a:schemeClr val="bg2">
                            <a:lumMod val="50000"/>
                          </a:schemeClr>
                        </a:solidFill>
                        <a:latin typeface="Garamond" pitchFamily="18" charset="0"/>
                      </a:endParaRPr>
                    </a:p>
                  </a:txBody>
                  <a:tcPr anchor="ctr"/>
                </a:tc>
                <a:tc>
                  <a:txBody>
                    <a:bodyPr/>
                    <a:lstStyle/>
                    <a:p>
                      <a:r>
                        <a:rPr lang="en-US" sz="1600" b="0" dirty="0" smtClean="0">
                          <a:latin typeface="Garamond" pitchFamily="18" charset="0"/>
                        </a:rPr>
                        <a:t>3%</a:t>
                      </a:r>
                      <a:r>
                        <a:rPr lang="en-US" sz="1600" b="0" baseline="0" dirty="0" smtClean="0">
                          <a:latin typeface="Garamond" pitchFamily="18" charset="0"/>
                        </a:rPr>
                        <a:t> effective 4/1/13</a:t>
                      </a:r>
                      <a:endParaRPr lang="en-US" sz="1600" b="0" dirty="0">
                        <a:solidFill>
                          <a:schemeClr val="bg2">
                            <a:lumMod val="50000"/>
                          </a:schemeClr>
                        </a:solidFill>
                        <a:latin typeface="Garamond" pitchFamily="18" charset="0"/>
                      </a:endParaRPr>
                    </a:p>
                  </a:txBody>
                  <a:tcPr anchor="ctr"/>
                </a:tc>
              </a:tr>
              <a:tr h="482600">
                <a:tc>
                  <a:txBody>
                    <a:bodyPr/>
                    <a:lstStyle/>
                    <a:p>
                      <a:r>
                        <a:rPr lang="en-US" sz="1600" dirty="0" smtClean="0">
                          <a:latin typeface="Garamond" pitchFamily="18" charset="0"/>
                        </a:rPr>
                        <a:t>Storm Water</a:t>
                      </a:r>
                      <a:endParaRPr lang="en-US" sz="1600" b="1" dirty="0">
                        <a:solidFill>
                          <a:schemeClr val="bg2">
                            <a:lumMod val="50000"/>
                          </a:schemeClr>
                        </a:solidFill>
                        <a:latin typeface="Garamond" pitchFamily="18" charset="0"/>
                      </a:endParaRPr>
                    </a:p>
                  </a:txBody>
                  <a:tcPr anchor="ctr"/>
                </a:tc>
                <a:tc>
                  <a:txBody>
                    <a:bodyPr/>
                    <a:lstStyle/>
                    <a:p>
                      <a:r>
                        <a:rPr lang="en-US" sz="1600" dirty="0" smtClean="0">
                          <a:latin typeface="Garamond" pitchFamily="18" charset="0"/>
                        </a:rPr>
                        <a:t>$0.35 per ERU/mo effective</a:t>
                      </a:r>
                      <a:r>
                        <a:rPr lang="en-US" sz="1600" baseline="0" dirty="0" smtClean="0">
                          <a:latin typeface="Garamond" pitchFamily="18" charset="0"/>
                        </a:rPr>
                        <a:t> 4/1/13</a:t>
                      </a:r>
                      <a:endParaRPr lang="en-US" sz="1600" b="0" dirty="0">
                        <a:solidFill>
                          <a:schemeClr val="bg2">
                            <a:lumMod val="50000"/>
                          </a:schemeClr>
                        </a:solidFill>
                        <a:latin typeface="Garamond" pitchFamily="18" charset="0"/>
                      </a:endParaRPr>
                    </a:p>
                  </a:txBody>
                  <a:tcPr anchor="ctr"/>
                </a:tc>
              </a:tr>
              <a:tr h="482600">
                <a:tc>
                  <a:txBody>
                    <a:bodyPr/>
                    <a:lstStyle/>
                    <a:p>
                      <a:r>
                        <a:rPr lang="en-US" sz="1600" dirty="0" smtClean="0">
                          <a:latin typeface="Garamond" pitchFamily="18" charset="0"/>
                        </a:rPr>
                        <a:t>Sewer</a:t>
                      </a:r>
                      <a:endParaRPr lang="en-US" sz="1600" b="1" dirty="0">
                        <a:solidFill>
                          <a:schemeClr val="bg2">
                            <a:lumMod val="50000"/>
                          </a:schemeClr>
                        </a:solidFill>
                        <a:latin typeface="Garamond" pitchFamily="18" charset="0"/>
                      </a:endParaRPr>
                    </a:p>
                  </a:txBody>
                  <a:tcPr anchor="ctr"/>
                </a:tc>
                <a:tc>
                  <a:txBody>
                    <a:bodyPr/>
                    <a:lstStyle/>
                    <a:p>
                      <a:r>
                        <a:rPr lang="en-US" sz="1600" dirty="0" smtClean="0">
                          <a:latin typeface="Garamond" pitchFamily="18" charset="0"/>
                        </a:rPr>
                        <a:t>$0.20</a:t>
                      </a:r>
                      <a:r>
                        <a:rPr lang="en-US" sz="1600" baseline="0" dirty="0" smtClean="0">
                          <a:latin typeface="Garamond" pitchFamily="18" charset="0"/>
                        </a:rPr>
                        <a:t> per 100 cubic feet of flow effective 4/1/13</a:t>
                      </a:r>
                      <a:endParaRPr lang="en-US" sz="1600" b="0" dirty="0">
                        <a:solidFill>
                          <a:schemeClr val="bg2">
                            <a:lumMod val="50000"/>
                          </a:schemeClr>
                        </a:solidFill>
                        <a:latin typeface="Garamond" pitchFamily="18" charset="0"/>
                      </a:endParaRPr>
                    </a:p>
                  </a:txBody>
                  <a:tcPr anchor="ctr"/>
                </a:tc>
              </a:tr>
              <a:tr h="482600">
                <a:tc>
                  <a:txBody>
                    <a:bodyPr/>
                    <a:lstStyle/>
                    <a:p>
                      <a:r>
                        <a:rPr lang="en-US" sz="1600" dirty="0" smtClean="0">
                          <a:latin typeface="Garamond" pitchFamily="18" charset="0"/>
                        </a:rPr>
                        <a:t>LFC</a:t>
                      </a:r>
                      <a:endParaRPr lang="en-US" sz="1600" b="1" dirty="0">
                        <a:solidFill>
                          <a:schemeClr val="bg2">
                            <a:lumMod val="50000"/>
                          </a:schemeClr>
                        </a:solidFill>
                        <a:latin typeface="Garamond" pitchFamily="18" charset="0"/>
                      </a:endParaRPr>
                    </a:p>
                  </a:txBody>
                  <a:tcPr anchor="ctr"/>
                </a:tc>
                <a:tc>
                  <a:txBody>
                    <a:bodyPr/>
                    <a:lstStyle/>
                    <a:p>
                      <a:r>
                        <a:rPr lang="en-US" sz="1600" dirty="0" smtClean="0">
                          <a:latin typeface="Garamond" pitchFamily="18" charset="0"/>
                        </a:rPr>
                        <a:t>Personal training fees increased 1/1/13 (PB Resolution</a:t>
                      </a:r>
                      <a:r>
                        <a:rPr lang="en-US" sz="1600" baseline="0" dirty="0" smtClean="0">
                          <a:latin typeface="Garamond" pitchFamily="18" charset="0"/>
                        </a:rPr>
                        <a:t> 61-12)</a:t>
                      </a:r>
                      <a:endParaRPr lang="en-US" sz="1600" b="0" dirty="0">
                        <a:solidFill>
                          <a:schemeClr val="bg2">
                            <a:lumMod val="50000"/>
                          </a:schemeClr>
                        </a:solidFill>
                        <a:latin typeface="Garamond" pitchFamily="18" charset="0"/>
                      </a:endParaRPr>
                    </a:p>
                  </a:txBody>
                  <a:tcPr anchor="ctr"/>
                </a:tc>
              </a:tr>
              <a:tr h="482600">
                <a:tc>
                  <a:txBody>
                    <a:bodyPr/>
                    <a:lstStyle/>
                    <a:p>
                      <a:r>
                        <a:rPr lang="en-US" sz="1600" dirty="0" smtClean="0">
                          <a:latin typeface="Garamond" pitchFamily="18" charset="0"/>
                        </a:rPr>
                        <a:t>Palmer Hills</a:t>
                      </a:r>
                      <a:r>
                        <a:rPr lang="en-US" sz="1600" baseline="0" dirty="0" smtClean="0">
                          <a:latin typeface="Garamond" pitchFamily="18" charset="0"/>
                        </a:rPr>
                        <a:t> G.C.</a:t>
                      </a:r>
                      <a:endParaRPr lang="en-US" sz="1600" b="1" dirty="0">
                        <a:solidFill>
                          <a:schemeClr val="bg2">
                            <a:lumMod val="50000"/>
                          </a:schemeClr>
                        </a:solidFill>
                        <a:latin typeface="Garamond" pitchFamily="18" charset="0"/>
                      </a:endParaRPr>
                    </a:p>
                  </a:txBody>
                  <a:tcPr anchor="ctr"/>
                </a:tc>
                <a:tc>
                  <a:txBody>
                    <a:bodyPr/>
                    <a:lstStyle/>
                    <a:p>
                      <a:r>
                        <a:rPr lang="en-US" sz="1600" dirty="0" smtClean="0">
                          <a:latin typeface="Garamond" pitchFamily="18" charset="0"/>
                        </a:rPr>
                        <a:t>$1 increase to 18 hole</a:t>
                      </a:r>
                      <a:r>
                        <a:rPr lang="en-US" sz="1600" baseline="0" dirty="0" smtClean="0">
                          <a:latin typeface="Garamond" pitchFamily="18" charset="0"/>
                        </a:rPr>
                        <a:t> rounds, junior rounds, 18 hole carts, small range baskets, junior senior range baskets &amp; introduction of season passes (PB Resolution 53-12)</a:t>
                      </a:r>
                      <a:endParaRPr lang="en-US" sz="1600" b="0" dirty="0">
                        <a:solidFill>
                          <a:schemeClr val="bg2">
                            <a:lumMod val="50000"/>
                          </a:schemeClr>
                        </a:solidFill>
                        <a:latin typeface="Garamond" pitchFamily="18" charset="0"/>
                      </a:endParaRPr>
                    </a:p>
                  </a:txBody>
                  <a:tcPr anchor="ctr"/>
                </a:tc>
              </a:tr>
              <a:tr h="482600">
                <a:tc>
                  <a:txBody>
                    <a:bodyPr/>
                    <a:lstStyle/>
                    <a:p>
                      <a:r>
                        <a:rPr lang="en-US" sz="1600" dirty="0" smtClean="0">
                          <a:latin typeface="Garamond" pitchFamily="18" charset="0"/>
                        </a:rPr>
                        <a:t>Splash</a:t>
                      </a:r>
                      <a:r>
                        <a:rPr lang="en-US" sz="1600" baseline="0" dirty="0" smtClean="0">
                          <a:latin typeface="Garamond" pitchFamily="18" charset="0"/>
                        </a:rPr>
                        <a:t> Landing</a:t>
                      </a:r>
                      <a:endParaRPr lang="en-US" sz="1600" b="1" dirty="0">
                        <a:solidFill>
                          <a:schemeClr val="bg2">
                            <a:lumMod val="50000"/>
                          </a:schemeClr>
                        </a:solidFill>
                        <a:latin typeface="Garamond" pitchFamily="18" charset="0"/>
                      </a:endParaRPr>
                    </a:p>
                  </a:txBody>
                  <a:tcPr anchor="ctr"/>
                </a:tc>
                <a:tc>
                  <a:txBody>
                    <a:bodyPr/>
                    <a:lstStyle/>
                    <a:p>
                      <a:r>
                        <a:rPr lang="en-US" sz="1600" dirty="0" smtClean="0">
                          <a:latin typeface="Garamond" pitchFamily="18" charset="0"/>
                        </a:rPr>
                        <a:t>Introduction of $25 concession</a:t>
                      </a:r>
                      <a:r>
                        <a:rPr lang="en-US" sz="1600" baseline="0" dirty="0" smtClean="0">
                          <a:latin typeface="Garamond" pitchFamily="18" charset="0"/>
                        </a:rPr>
                        <a:t> area rental fee (PB Resolution 62-12)</a:t>
                      </a:r>
                      <a:endParaRPr lang="en-US" sz="1600" b="0" dirty="0">
                        <a:solidFill>
                          <a:schemeClr val="bg2">
                            <a:lumMod val="50000"/>
                          </a:schemeClr>
                        </a:solidFill>
                        <a:latin typeface="Garamond" pitchFamily="18" charset="0"/>
                      </a:endParaRPr>
                    </a:p>
                  </a:txBody>
                  <a:tcPr anchor="ctr"/>
                </a:tc>
              </a:tr>
              <a:tr h="482600">
                <a:tc>
                  <a:txBody>
                    <a:bodyPr/>
                    <a:lstStyle/>
                    <a:p>
                      <a:r>
                        <a:rPr lang="en-US" sz="1600" dirty="0" smtClean="0">
                          <a:latin typeface="Garamond" pitchFamily="18" charset="0"/>
                        </a:rPr>
                        <a:t>Recreation</a:t>
                      </a:r>
                      <a:endParaRPr lang="en-US" sz="1600" b="1" dirty="0">
                        <a:solidFill>
                          <a:schemeClr val="bg2">
                            <a:lumMod val="50000"/>
                          </a:schemeClr>
                        </a:solidFill>
                        <a:latin typeface="Garamond" pitchFamily="18" charset="0"/>
                      </a:endParaRPr>
                    </a:p>
                  </a:txBody>
                  <a:tcPr anchor="ctr"/>
                </a:tc>
                <a:tc>
                  <a:txBody>
                    <a:bodyPr/>
                    <a:lstStyle/>
                    <a:p>
                      <a:r>
                        <a:rPr lang="en-US" sz="1600" dirty="0" smtClean="0">
                          <a:latin typeface="Garamond" pitchFamily="18" charset="0"/>
                        </a:rPr>
                        <a:t>$10 increase</a:t>
                      </a:r>
                      <a:r>
                        <a:rPr lang="en-US" sz="1600" baseline="0" dirty="0" smtClean="0">
                          <a:latin typeface="Garamond" pitchFamily="18" charset="0"/>
                        </a:rPr>
                        <a:t> to adult softball teams &amp; youth flag football, $5 increase to sports &amp; games camp, $2.50 increase to Tot Lot (PB Resolution 57-12)</a:t>
                      </a:r>
                      <a:endParaRPr lang="en-US" sz="1600" b="0" dirty="0">
                        <a:solidFill>
                          <a:schemeClr val="bg2">
                            <a:lumMod val="50000"/>
                          </a:schemeClr>
                        </a:solidFill>
                        <a:latin typeface="Garamond" pitchFamily="18" charset="0"/>
                      </a:endParaRPr>
                    </a:p>
                  </a:txBody>
                  <a:tcPr anchor="ctr"/>
                </a:tc>
              </a:tr>
              <a:tr h="482600">
                <a:tc>
                  <a:txBody>
                    <a:bodyPr/>
                    <a:lstStyle/>
                    <a:p>
                      <a:r>
                        <a:rPr lang="en-US" sz="1600" dirty="0" smtClean="0">
                          <a:latin typeface="Garamond" pitchFamily="18" charset="0"/>
                        </a:rPr>
                        <a:t>Family</a:t>
                      </a:r>
                      <a:r>
                        <a:rPr lang="en-US" sz="1600" baseline="0" dirty="0" smtClean="0">
                          <a:latin typeface="Garamond" pitchFamily="18" charset="0"/>
                        </a:rPr>
                        <a:t> Museum</a:t>
                      </a:r>
                      <a:endParaRPr lang="en-US" sz="1600" b="1" dirty="0">
                        <a:solidFill>
                          <a:schemeClr val="bg2">
                            <a:lumMod val="50000"/>
                          </a:schemeClr>
                        </a:solidFill>
                        <a:latin typeface="Garamond" pitchFamily="18" charset="0"/>
                      </a:endParaRPr>
                    </a:p>
                  </a:txBody>
                  <a:tcPr anchor="ctr"/>
                </a:tc>
                <a:tc>
                  <a:txBody>
                    <a:bodyPr/>
                    <a:lstStyle/>
                    <a:p>
                      <a:r>
                        <a:rPr lang="en-US" sz="1600" dirty="0" smtClean="0">
                          <a:latin typeface="Garamond" pitchFamily="18" charset="0"/>
                        </a:rPr>
                        <a:t>No fee increase.</a:t>
                      </a:r>
                      <a:r>
                        <a:rPr lang="en-US" sz="1600" baseline="0" dirty="0" smtClean="0">
                          <a:latin typeface="Garamond" pitchFamily="18" charset="0"/>
                        </a:rPr>
                        <a:t>  Fee structures will be examined in January, 2014.</a:t>
                      </a:r>
                      <a:endParaRPr lang="en-US" sz="1600" b="0" dirty="0">
                        <a:solidFill>
                          <a:schemeClr val="bg2">
                            <a:lumMod val="50000"/>
                          </a:schemeClr>
                        </a:solidFill>
                        <a:latin typeface="Garamond" pitchFamily="18" charset="0"/>
                      </a:endParaRPr>
                    </a:p>
                  </a:txBody>
                  <a:tcPr anchor="ctr"/>
                </a:tc>
              </a:tr>
              <a:tr h="482600">
                <a:tc>
                  <a:txBody>
                    <a:bodyPr/>
                    <a:lstStyle/>
                    <a:p>
                      <a:r>
                        <a:rPr lang="en-US" sz="1600" dirty="0" smtClean="0">
                          <a:latin typeface="Garamond" pitchFamily="18" charset="0"/>
                        </a:rPr>
                        <a:t>Transit</a:t>
                      </a:r>
                      <a:endParaRPr lang="en-US" sz="1600" b="1" dirty="0">
                        <a:solidFill>
                          <a:schemeClr val="bg2">
                            <a:lumMod val="50000"/>
                          </a:schemeClr>
                        </a:solidFill>
                        <a:latin typeface="Garamond" pitchFamily="18" charset="0"/>
                      </a:endParaRPr>
                    </a:p>
                  </a:txBody>
                  <a:tcPr anchor="ctr"/>
                </a:tc>
                <a:tc>
                  <a:txBody>
                    <a:bodyPr/>
                    <a:lstStyle/>
                    <a:p>
                      <a:r>
                        <a:rPr lang="en-US" sz="1600" dirty="0" smtClean="0">
                          <a:latin typeface="Garamond" pitchFamily="18" charset="0"/>
                        </a:rPr>
                        <a:t>No fee increase.</a:t>
                      </a:r>
                      <a:endParaRPr lang="en-US" sz="1600" b="0" dirty="0">
                        <a:solidFill>
                          <a:schemeClr val="bg2">
                            <a:lumMod val="50000"/>
                          </a:schemeClr>
                        </a:solidFill>
                        <a:latin typeface="Garamond" pitchFamily="18" charset="0"/>
                      </a:endParaRPr>
                    </a:p>
                  </a:txBody>
                  <a:tcPr anchor="ctr"/>
                </a:tc>
              </a:tr>
            </a:tbl>
          </a:graphicData>
        </a:graphic>
      </p:graphicFrame>
      <p:sp>
        <p:nvSpPr>
          <p:cNvPr id="7" name="Slide Number Placeholder 6"/>
          <p:cNvSpPr>
            <a:spLocks noGrp="1"/>
          </p:cNvSpPr>
          <p:nvPr>
            <p:ph type="sldNum" sz="quarter" idx="12"/>
          </p:nvPr>
        </p:nvSpPr>
        <p:spPr/>
        <p:txBody>
          <a:bodyPr/>
          <a:lstStyle/>
          <a:p>
            <a:fld id="{DFB9B2EE-DA42-487F-BA2F-9CCA8600FCD1}" type="slidenum">
              <a:rPr lang="en-US" smtClean="0"/>
              <a:pPr/>
              <a:t>27</a:t>
            </a:fld>
            <a:endParaRPr lang="en-US" dirty="0"/>
          </a:p>
        </p:txBody>
      </p:sp>
      <p:sp>
        <p:nvSpPr>
          <p:cNvPr id="207874" name="Rectangle 2"/>
          <p:cNvSpPr>
            <a:spLocks noGrp="1" noChangeArrowheads="1"/>
          </p:cNvSpPr>
          <p:nvPr>
            <p:ph type="title"/>
          </p:nvPr>
        </p:nvSpPr>
        <p:spPr>
          <a:xfrm>
            <a:off x="228600" y="152400"/>
            <a:ext cx="8458200" cy="1066800"/>
          </a:xfrm>
        </p:spPr>
        <p:txBody>
          <a:bodyPr>
            <a:normAutofit fontScale="90000"/>
          </a:bodyPr>
          <a:lstStyle/>
          <a:p>
            <a:r>
              <a:rPr lang="en-US" sz="4400" b="1" dirty="0" smtClean="0">
                <a:latin typeface="Garamond" pitchFamily="18" charset="0"/>
              </a:rPr>
              <a:t>FY 2013/14 Budget Highlights:</a:t>
            </a:r>
            <a:br>
              <a:rPr lang="en-US" sz="4400" b="1" dirty="0" smtClean="0">
                <a:latin typeface="Garamond" pitchFamily="18" charset="0"/>
              </a:rPr>
            </a:br>
            <a:r>
              <a:rPr lang="en-US" sz="3600" b="1" dirty="0" smtClean="0">
                <a:solidFill>
                  <a:srgbClr val="002060"/>
                </a:solidFill>
                <a:latin typeface="Garamond" pitchFamily="18" charset="0"/>
              </a:rPr>
              <a:t>9) User Fees - </a:t>
            </a:r>
            <a:endParaRPr lang="en-US" sz="3600" b="1" dirty="0">
              <a:solidFill>
                <a:srgbClr val="002060"/>
              </a:solidFill>
              <a:effectLst>
                <a:outerShdw blurRad="38100" dist="38100" dir="2700000" algn="tl">
                  <a:srgbClr val="000000">
                    <a:alpha val="43137"/>
                  </a:srgbClr>
                </a:outerShdw>
              </a:effectLst>
              <a:latin typeface="Garamond" pitchFamily="18" charset="0"/>
            </a:endParaRPr>
          </a:p>
        </p:txBody>
      </p:sp>
      <p:sp>
        <p:nvSpPr>
          <p:cNvPr id="9" name="TextBox 8"/>
          <p:cNvSpPr txBox="1"/>
          <p:nvPr/>
        </p:nvSpPr>
        <p:spPr>
          <a:xfrm>
            <a:off x="228600" y="1219200"/>
            <a:ext cx="8686800" cy="646331"/>
          </a:xfrm>
          <a:prstGeom prst="rect">
            <a:avLst/>
          </a:prstGeom>
          <a:noFill/>
        </p:spPr>
        <p:txBody>
          <a:bodyPr wrap="square" rtlCol="0">
            <a:spAutoFit/>
          </a:bodyPr>
          <a:lstStyle/>
          <a:p>
            <a:r>
              <a:rPr lang="en-US" sz="1800" b="1" dirty="0" smtClean="0">
                <a:solidFill>
                  <a:srgbClr val="002060"/>
                </a:solidFill>
                <a:latin typeface="Garamond" pitchFamily="18" charset="0"/>
              </a:rPr>
              <a:t>Continue to adjust user fees, when appropriate, to offset increases in the cost of programs.</a:t>
            </a:r>
            <a:endParaRPr lang="en-US" sz="1800" dirty="0">
              <a:solidFill>
                <a:srgbClr val="00206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FB9B2EE-DA42-487F-BA2F-9CCA8600FCD1}" type="slidenum">
              <a:rPr lang="en-US" smtClean="0"/>
              <a:pPr/>
              <a:t>28</a:t>
            </a:fld>
            <a:endParaRPr lang="en-US" dirty="0"/>
          </a:p>
        </p:txBody>
      </p:sp>
      <p:sp>
        <p:nvSpPr>
          <p:cNvPr id="2" name="Title 1"/>
          <p:cNvSpPr>
            <a:spLocks noGrp="1"/>
          </p:cNvSpPr>
          <p:nvPr>
            <p:ph type="title"/>
          </p:nvPr>
        </p:nvSpPr>
        <p:spPr>
          <a:xfrm>
            <a:off x="304800" y="0"/>
            <a:ext cx="8503920" cy="1143000"/>
          </a:xfrm>
        </p:spPr>
        <p:txBody>
          <a:bodyPr>
            <a:normAutofit fontScale="90000"/>
          </a:bodyPr>
          <a:lstStyle/>
          <a:p>
            <a:r>
              <a:rPr lang="en-US" sz="4400" b="1" dirty="0" smtClean="0">
                <a:latin typeface="Garamond" pitchFamily="18" charset="0"/>
              </a:rPr>
              <a:t>Proposed Solid Waste Fee Increase 3% </a:t>
            </a:r>
            <a:endParaRPr lang="en-US" sz="4400" b="1" dirty="0">
              <a:latin typeface="Garamond" pitchFamily="18" charset="0"/>
            </a:endParaRPr>
          </a:p>
        </p:txBody>
      </p:sp>
      <p:sp>
        <p:nvSpPr>
          <p:cNvPr id="7" name="TextBox 6"/>
          <p:cNvSpPr txBox="1"/>
          <p:nvPr/>
        </p:nvSpPr>
        <p:spPr>
          <a:xfrm>
            <a:off x="533400" y="4343400"/>
            <a:ext cx="8229600" cy="1631216"/>
          </a:xfrm>
          <a:prstGeom prst="rect">
            <a:avLst/>
          </a:prstGeom>
          <a:noFill/>
        </p:spPr>
        <p:txBody>
          <a:bodyPr wrap="square" rtlCol="0">
            <a:spAutoFit/>
          </a:bodyPr>
          <a:lstStyle/>
          <a:p>
            <a:pPr>
              <a:buClr>
                <a:srgbClr val="002060"/>
              </a:buClr>
              <a:buFont typeface="Wingdings" pitchFamily="2" charset="2"/>
              <a:buChar char="Ø"/>
            </a:pPr>
            <a:r>
              <a:rPr lang="en-US" b="1" dirty="0" smtClean="0">
                <a:solidFill>
                  <a:schemeClr val="accent2">
                    <a:lumMod val="60000"/>
                    <a:lumOff val="40000"/>
                  </a:schemeClr>
                </a:solidFill>
                <a:latin typeface="Garamond" pitchFamily="18" charset="0"/>
              </a:rPr>
              <a:t>  </a:t>
            </a:r>
            <a:r>
              <a:rPr lang="en-US" b="1" dirty="0" smtClean="0">
                <a:solidFill>
                  <a:srgbClr val="002060"/>
                </a:solidFill>
                <a:latin typeface="Garamond" pitchFamily="18" charset="0"/>
              </a:rPr>
              <a:t>Continue 3% increases each April 1 to balance revenues and expenditures – BREAKEVEN</a:t>
            </a:r>
          </a:p>
          <a:p>
            <a:pPr>
              <a:buClr>
                <a:srgbClr val="002060"/>
              </a:buClr>
            </a:pPr>
            <a:endParaRPr lang="en-US" dirty="0" smtClean="0">
              <a:solidFill>
                <a:srgbClr val="002060"/>
              </a:solidFill>
            </a:endParaRPr>
          </a:p>
          <a:p>
            <a:pPr>
              <a:buClr>
                <a:srgbClr val="002060"/>
              </a:buClr>
              <a:buFont typeface="Wingdings" pitchFamily="2" charset="2"/>
              <a:buChar char="Ø"/>
            </a:pPr>
            <a:r>
              <a:rPr lang="en-US" b="1" dirty="0" smtClean="0">
                <a:solidFill>
                  <a:srgbClr val="002060"/>
                </a:solidFill>
                <a:latin typeface="Garamond" pitchFamily="18" charset="0"/>
              </a:rPr>
              <a:t> With the implementation of single stream recycling carts and trucks, 4% increases </a:t>
            </a:r>
            <a:r>
              <a:rPr lang="en-US" b="1" u="sng" dirty="0" smtClean="0">
                <a:solidFill>
                  <a:schemeClr val="accent3">
                    <a:lumMod val="75000"/>
                  </a:schemeClr>
                </a:solidFill>
                <a:latin typeface="Garamond" pitchFamily="18" charset="0"/>
              </a:rPr>
              <a:t>may</a:t>
            </a:r>
            <a:r>
              <a:rPr lang="en-US" b="1" dirty="0" smtClean="0">
                <a:solidFill>
                  <a:srgbClr val="002060"/>
                </a:solidFill>
                <a:latin typeface="Garamond" pitchFamily="18" charset="0"/>
              </a:rPr>
              <a:t> be needed beginning 4/1/16.</a:t>
            </a:r>
          </a:p>
        </p:txBody>
      </p:sp>
      <p:graphicFrame>
        <p:nvGraphicFramePr>
          <p:cNvPr id="206855" name="Object 7"/>
          <p:cNvGraphicFramePr>
            <a:graphicFrameLocks noChangeAspect="1"/>
          </p:cNvGraphicFramePr>
          <p:nvPr/>
        </p:nvGraphicFramePr>
        <p:xfrm>
          <a:off x="381000" y="1219200"/>
          <a:ext cx="8420372" cy="2743200"/>
        </p:xfrm>
        <a:graphic>
          <a:graphicData uri="http://schemas.openxmlformats.org/presentationml/2006/ole">
            <p:oleObj spid="_x0000_s206855" name="Worksheet" r:id="rId3" imgW="10458508" imgH="3409886" progId="Excel.Sheet.12">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B9B2EE-DA42-487F-BA2F-9CCA8600FCD1}" type="slidenum">
              <a:rPr lang="en-US" smtClean="0"/>
              <a:pPr/>
              <a:t>29</a:t>
            </a:fld>
            <a:endParaRPr lang="en-US" dirty="0"/>
          </a:p>
        </p:txBody>
      </p:sp>
      <p:sp>
        <p:nvSpPr>
          <p:cNvPr id="5" name="TextBox 4"/>
          <p:cNvSpPr txBox="1"/>
          <p:nvPr/>
        </p:nvSpPr>
        <p:spPr>
          <a:xfrm>
            <a:off x="6629400" y="3886200"/>
            <a:ext cx="2209800" cy="1323439"/>
          </a:xfrm>
          <a:prstGeom prst="rect">
            <a:avLst/>
          </a:prstGeom>
          <a:noFill/>
        </p:spPr>
        <p:txBody>
          <a:bodyPr wrap="square" rtlCol="0">
            <a:spAutoFit/>
          </a:bodyPr>
          <a:lstStyle/>
          <a:p>
            <a:r>
              <a:rPr lang="en-US" b="1" dirty="0" smtClean="0">
                <a:solidFill>
                  <a:schemeClr val="accent3">
                    <a:lumMod val="75000"/>
                  </a:schemeClr>
                </a:solidFill>
                <a:latin typeface="Garamond" pitchFamily="18" charset="0"/>
              </a:rPr>
              <a:t>Fee increases are primarily project driven.  See CIP for details.</a:t>
            </a:r>
            <a:endParaRPr lang="en-US" b="1" dirty="0">
              <a:solidFill>
                <a:schemeClr val="accent3">
                  <a:lumMod val="75000"/>
                </a:schemeClr>
              </a:solidFill>
              <a:latin typeface="Garamond" pitchFamily="18" charset="0"/>
            </a:endParaRPr>
          </a:p>
        </p:txBody>
      </p:sp>
      <p:pic>
        <p:nvPicPr>
          <p:cNvPr id="365571" name="Picture 3"/>
          <p:cNvPicPr>
            <a:picLocks noChangeAspect="1" noChangeArrowheads="1"/>
          </p:cNvPicPr>
          <p:nvPr/>
        </p:nvPicPr>
        <p:blipFill>
          <a:blip r:embed="rId3" cstate="print"/>
          <a:srcRect/>
          <a:stretch>
            <a:fillRect/>
          </a:stretch>
        </p:blipFill>
        <p:spPr bwMode="auto">
          <a:xfrm>
            <a:off x="381000" y="3276600"/>
            <a:ext cx="5882114" cy="3124200"/>
          </a:xfrm>
          <a:prstGeom prst="rect">
            <a:avLst/>
          </a:prstGeom>
          <a:noFill/>
          <a:ln w="9525">
            <a:noFill/>
            <a:miter lim="800000"/>
            <a:headEnd/>
            <a:tailEnd/>
          </a:ln>
          <a:effectLst/>
        </p:spPr>
      </p:pic>
      <p:graphicFrame>
        <p:nvGraphicFramePr>
          <p:cNvPr id="365572" name="Object 4"/>
          <p:cNvGraphicFramePr>
            <a:graphicFrameLocks noChangeAspect="1"/>
          </p:cNvGraphicFramePr>
          <p:nvPr/>
        </p:nvGraphicFramePr>
        <p:xfrm>
          <a:off x="381000" y="228600"/>
          <a:ext cx="8133944" cy="2895600"/>
        </p:xfrm>
        <a:graphic>
          <a:graphicData uri="http://schemas.openxmlformats.org/presentationml/2006/ole">
            <p:oleObj spid="_x0000_s365572" name="Worksheet" r:id="rId4" imgW="9810872" imgH="3495572" progId="Excel.Sheet.12">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FB9B2EE-DA42-487F-BA2F-9CCA8600FCD1}" type="slidenum">
              <a:rPr lang="en-US" smtClean="0"/>
              <a:pPr/>
              <a:t>30</a:t>
            </a:fld>
            <a:endParaRPr lang="en-US" dirty="0"/>
          </a:p>
        </p:txBody>
      </p:sp>
      <p:sp>
        <p:nvSpPr>
          <p:cNvPr id="4" name="Title 3"/>
          <p:cNvSpPr>
            <a:spLocks noGrp="1"/>
          </p:cNvSpPr>
          <p:nvPr>
            <p:ph type="title"/>
          </p:nvPr>
        </p:nvSpPr>
        <p:spPr/>
        <p:txBody>
          <a:bodyPr>
            <a:normAutofit fontScale="90000"/>
          </a:bodyPr>
          <a:lstStyle/>
          <a:p>
            <a:r>
              <a:rPr lang="en-US" dirty="0" smtClean="0">
                <a:latin typeface="Garamond" pitchFamily="18" charset="0"/>
              </a:rPr>
              <a:t>$5.98 million Storm Water Projects thru FY 17/18:</a:t>
            </a:r>
            <a:endParaRPr lang="en-US" dirty="0"/>
          </a:p>
        </p:txBody>
      </p:sp>
      <p:graphicFrame>
        <p:nvGraphicFramePr>
          <p:cNvPr id="5" name="Content Placeholder 4"/>
          <p:cNvGraphicFramePr>
            <a:graphicFrameLocks/>
          </p:cNvGraphicFramePr>
          <p:nvPr/>
        </p:nvGraphicFramePr>
        <p:xfrm>
          <a:off x="457200" y="1752600"/>
          <a:ext cx="8229600" cy="3977640"/>
        </p:xfrm>
        <a:graphic>
          <a:graphicData uri="http://schemas.openxmlformats.org/drawingml/2006/table">
            <a:tbl>
              <a:tblPr firstRow="1" bandRow="1">
                <a:effectLst>
                  <a:outerShdw blurRad="50800" dist="38100" dir="2700000" algn="tl" rotWithShape="0">
                    <a:prstClr val="black">
                      <a:alpha val="40000"/>
                    </a:prstClr>
                  </a:outerShdw>
                </a:effectLst>
                <a:tableStyleId>{D7AC3CCA-C797-4891-BE02-D94E43425B78}</a:tableStyleId>
              </a:tblPr>
              <a:tblGrid>
                <a:gridCol w="1447800"/>
                <a:gridCol w="6781800"/>
              </a:tblGrid>
              <a:tr h="370840">
                <a:tc>
                  <a:txBody>
                    <a:bodyPr/>
                    <a:lstStyle/>
                    <a:p>
                      <a:r>
                        <a:rPr lang="en-US" b="1" dirty="0" smtClean="0">
                          <a:solidFill>
                            <a:schemeClr val="accent3">
                              <a:lumMod val="50000"/>
                            </a:schemeClr>
                          </a:solidFill>
                          <a:latin typeface="Garamond" pitchFamily="18" charset="0"/>
                        </a:rPr>
                        <a:t>$1.3 million</a:t>
                      </a:r>
                      <a:endParaRPr lang="en-US" b="1" dirty="0">
                        <a:solidFill>
                          <a:schemeClr val="accent3">
                            <a:lumMod val="50000"/>
                          </a:schemeClr>
                        </a:solidFill>
                        <a:latin typeface="Garamond" pitchFamily="18" charset="0"/>
                      </a:endParaRPr>
                    </a:p>
                  </a:txBody>
                  <a:tcPr anchor="ctr"/>
                </a:tc>
                <a:tc>
                  <a:txBody>
                    <a:bodyPr/>
                    <a:lstStyle/>
                    <a:p>
                      <a:r>
                        <a:rPr lang="en-US" b="0" dirty="0" smtClean="0">
                          <a:latin typeface="Garamond" pitchFamily="18" charset="0"/>
                        </a:rPr>
                        <a:t>Stafford Creek Bank Stabilization</a:t>
                      </a:r>
                      <a:r>
                        <a:rPr lang="en-US" b="0" baseline="0" dirty="0" smtClean="0">
                          <a:latin typeface="Garamond" pitchFamily="18" charset="0"/>
                        </a:rPr>
                        <a:t> 18</a:t>
                      </a:r>
                      <a:r>
                        <a:rPr lang="en-US" b="0" baseline="30000" dirty="0" smtClean="0">
                          <a:latin typeface="Garamond" pitchFamily="18" charset="0"/>
                        </a:rPr>
                        <a:t>th</a:t>
                      </a:r>
                      <a:r>
                        <a:rPr lang="en-US" b="0" baseline="0" dirty="0" smtClean="0">
                          <a:latin typeface="Garamond" pitchFamily="18" charset="0"/>
                        </a:rPr>
                        <a:t> to Crow Creek Rd., </a:t>
                      </a:r>
                      <a:r>
                        <a:rPr lang="en-US" b="0" baseline="0" dirty="0" err="1" smtClean="0">
                          <a:latin typeface="Garamond" pitchFamily="18" charset="0"/>
                        </a:rPr>
                        <a:t>Tanglefoot</a:t>
                      </a:r>
                      <a:r>
                        <a:rPr lang="en-US" b="0" baseline="0" dirty="0" smtClean="0">
                          <a:latin typeface="Garamond" pitchFamily="18" charset="0"/>
                        </a:rPr>
                        <a:t> – </a:t>
                      </a:r>
                      <a:r>
                        <a:rPr lang="en-US" b="0" baseline="0" dirty="0" err="1" smtClean="0">
                          <a:latin typeface="Garamond" pitchFamily="18" charset="0"/>
                        </a:rPr>
                        <a:t>Maplecrest</a:t>
                      </a:r>
                      <a:endParaRPr lang="en-US" b="0"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$300,000</a:t>
                      </a:r>
                      <a:endParaRPr lang="en-US" b="1" dirty="0">
                        <a:solidFill>
                          <a:schemeClr val="accent3">
                            <a:lumMod val="50000"/>
                          </a:schemeClr>
                        </a:solidFill>
                        <a:latin typeface="Garamond" pitchFamily="18" charset="0"/>
                      </a:endParaRPr>
                    </a:p>
                  </a:txBody>
                  <a:tcPr anchor="ctr"/>
                </a:tc>
                <a:tc>
                  <a:txBody>
                    <a:bodyPr/>
                    <a:lstStyle/>
                    <a:p>
                      <a:r>
                        <a:rPr lang="en-US" b="0" dirty="0" smtClean="0">
                          <a:latin typeface="Garamond" pitchFamily="18" charset="0"/>
                        </a:rPr>
                        <a:t>Middle</a:t>
                      </a:r>
                      <a:r>
                        <a:rPr lang="en-US" b="0" baseline="0" dirty="0" smtClean="0">
                          <a:latin typeface="Garamond" pitchFamily="18" charset="0"/>
                        </a:rPr>
                        <a:t> Rd. – Stafford Creek Culvert</a:t>
                      </a:r>
                      <a:endParaRPr lang="en-US" b="0"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$1.3 million</a:t>
                      </a:r>
                      <a:endParaRPr lang="en-US" b="1" dirty="0">
                        <a:solidFill>
                          <a:schemeClr val="accent3">
                            <a:lumMod val="50000"/>
                          </a:schemeClr>
                        </a:solidFill>
                        <a:latin typeface="Garamond"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Garamond" pitchFamily="18" charset="0"/>
                        </a:rPr>
                        <a:t>Small storm sewers, sewer linings, intake</a:t>
                      </a:r>
                      <a:r>
                        <a:rPr lang="en-US" baseline="0" dirty="0" smtClean="0">
                          <a:latin typeface="Garamond" pitchFamily="18" charset="0"/>
                        </a:rPr>
                        <a:t> repair</a:t>
                      </a:r>
                      <a:endParaRPr lang="en-US" dirty="0" smtClean="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$490,000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Hopewell</a:t>
                      </a:r>
                      <a:r>
                        <a:rPr lang="en-US" baseline="0" dirty="0" smtClean="0">
                          <a:latin typeface="Garamond" pitchFamily="18" charset="0"/>
                        </a:rPr>
                        <a:t> Creek detention at school</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$400,000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Blackbird Creek bank</a:t>
                      </a:r>
                      <a:r>
                        <a:rPr lang="en-US" baseline="0" dirty="0" smtClean="0">
                          <a:latin typeface="Garamond" pitchFamily="18" charset="0"/>
                        </a:rPr>
                        <a:t> stabilization</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$435,000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Duck Creek stabilization,</a:t>
                      </a:r>
                      <a:r>
                        <a:rPr lang="en-US" baseline="0" dirty="0" smtClean="0">
                          <a:latin typeface="Garamond" pitchFamily="18" charset="0"/>
                        </a:rPr>
                        <a:t> various phases</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$730,000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Greenway Creek</a:t>
                      </a:r>
                      <a:r>
                        <a:rPr lang="en-US" baseline="0" dirty="0" smtClean="0">
                          <a:latin typeface="Garamond" pitchFamily="18" charset="0"/>
                        </a:rPr>
                        <a:t> stabilization, Terrace Park Dr. to Golden Valley Dr.</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$300,000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West Pigeon</a:t>
                      </a:r>
                      <a:r>
                        <a:rPr lang="en-US" baseline="0" dirty="0" smtClean="0">
                          <a:latin typeface="Garamond" pitchFamily="18" charset="0"/>
                        </a:rPr>
                        <a:t> Creek bank stabilization</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$720,000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Pigeon Creek bank</a:t>
                      </a:r>
                      <a:r>
                        <a:rPr lang="en-US" baseline="0" dirty="0" smtClean="0">
                          <a:latin typeface="Garamond" pitchFamily="18" charset="0"/>
                        </a:rPr>
                        <a:t> stabilization – 53</a:t>
                      </a:r>
                      <a:r>
                        <a:rPr lang="en-US" baseline="30000" dirty="0" smtClean="0">
                          <a:latin typeface="Garamond" pitchFamily="18" charset="0"/>
                        </a:rPr>
                        <a:t>rd</a:t>
                      </a:r>
                      <a:r>
                        <a:rPr lang="en-US" baseline="0" dirty="0" smtClean="0">
                          <a:latin typeface="Garamond" pitchFamily="18" charset="0"/>
                        </a:rPr>
                        <a:t> to Crow Creek</a:t>
                      </a:r>
                      <a:endParaRPr lang="en-US"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$549,000</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Small storm</a:t>
                      </a:r>
                      <a:r>
                        <a:rPr lang="en-US" baseline="0" dirty="0" smtClean="0">
                          <a:latin typeface="Garamond" pitchFamily="18" charset="0"/>
                        </a:rPr>
                        <a:t> water projects</a:t>
                      </a:r>
                      <a:endParaRPr lang="en-US" dirty="0">
                        <a:latin typeface="Garamond" pitchFamily="18" charset="0"/>
                      </a:endParaRPr>
                    </a:p>
                  </a:txBody>
                  <a:tcPr anchor="ct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B9B2EE-DA42-487F-BA2F-9CCA8600FCD1}" type="slidenum">
              <a:rPr lang="en-US" smtClean="0"/>
              <a:pPr/>
              <a:t>31</a:t>
            </a:fld>
            <a:endParaRPr lang="en-US" dirty="0"/>
          </a:p>
        </p:txBody>
      </p:sp>
      <p:sp>
        <p:nvSpPr>
          <p:cNvPr id="5" name="TextBox 4"/>
          <p:cNvSpPr txBox="1"/>
          <p:nvPr/>
        </p:nvSpPr>
        <p:spPr>
          <a:xfrm>
            <a:off x="6781800" y="3733800"/>
            <a:ext cx="1905000" cy="1631216"/>
          </a:xfrm>
          <a:prstGeom prst="rect">
            <a:avLst/>
          </a:prstGeom>
          <a:noFill/>
        </p:spPr>
        <p:txBody>
          <a:bodyPr wrap="square" rtlCol="0">
            <a:spAutoFit/>
          </a:bodyPr>
          <a:lstStyle/>
          <a:p>
            <a:r>
              <a:rPr lang="en-US" b="1" dirty="0" smtClean="0">
                <a:solidFill>
                  <a:schemeClr val="accent3">
                    <a:lumMod val="75000"/>
                  </a:schemeClr>
                </a:solidFill>
                <a:latin typeface="Garamond" pitchFamily="18" charset="0"/>
              </a:rPr>
              <a:t>Fee increases are primarily project driven.  See CIP for details.</a:t>
            </a:r>
            <a:endParaRPr lang="en-US" b="1" dirty="0">
              <a:solidFill>
                <a:schemeClr val="accent3">
                  <a:lumMod val="75000"/>
                </a:schemeClr>
              </a:solidFill>
              <a:latin typeface="Garamond" pitchFamily="18" charset="0"/>
            </a:endParaRPr>
          </a:p>
        </p:txBody>
      </p:sp>
      <p:pic>
        <p:nvPicPr>
          <p:cNvPr id="366595" name="Picture 3"/>
          <p:cNvPicPr>
            <a:picLocks noChangeAspect="1" noChangeArrowheads="1"/>
          </p:cNvPicPr>
          <p:nvPr/>
        </p:nvPicPr>
        <p:blipFill>
          <a:blip r:embed="rId3" cstate="print"/>
          <a:srcRect/>
          <a:stretch>
            <a:fillRect/>
          </a:stretch>
        </p:blipFill>
        <p:spPr bwMode="auto">
          <a:xfrm>
            <a:off x="228600" y="3429000"/>
            <a:ext cx="5943600" cy="3227798"/>
          </a:xfrm>
          <a:prstGeom prst="rect">
            <a:avLst/>
          </a:prstGeom>
          <a:noFill/>
          <a:ln w="9525">
            <a:noFill/>
            <a:miter lim="800000"/>
            <a:headEnd/>
            <a:tailEnd/>
          </a:ln>
          <a:effectLst/>
        </p:spPr>
      </p:pic>
      <p:graphicFrame>
        <p:nvGraphicFramePr>
          <p:cNvPr id="366596" name="Object 4"/>
          <p:cNvGraphicFramePr>
            <a:graphicFrameLocks noChangeAspect="1"/>
          </p:cNvGraphicFramePr>
          <p:nvPr/>
        </p:nvGraphicFramePr>
        <p:xfrm>
          <a:off x="304800" y="152400"/>
          <a:ext cx="8448675" cy="3200400"/>
        </p:xfrm>
        <a:graphic>
          <a:graphicData uri="http://schemas.openxmlformats.org/presentationml/2006/ole">
            <p:oleObj spid="_x0000_s366596" name="Worksheet" r:id="rId4" imgW="8448678" imgH="3543416" progId="Excel.Sheet.12">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FB9B2EE-DA42-487F-BA2F-9CCA8600FCD1}" type="slidenum">
              <a:rPr lang="en-US" smtClean="0"/>
              <a:pPr/>
              <a:t>32</a:t>
            </a:fld>
            <a:endParaRPr lang="en-US" dirty="0"/>
          </a:p>
        </p:txBody>
      </p:sp>
      <p:sp>
        <p:nvSpPr>
          <p:cNvPr id="224258" name="Rectangle 2"/>
          <p:cNvSpPr>
            <a:spLocks noGrp="1" noChangeArrowheads="1"/>
          </p:cNvSpPr>
          <p:nvPr>
            <p:ph type="title"/>
          </p:nvPr>
        </p:nvSpPr>
        <p:spPr>
          <a:xfrm>
            <a:off x="152400" y="228600"/>
            <a:ext cx="8839200" cy="1143000"/>
          </a:xfrm>
        </p:spPr>
        <p:txBody>
          <a:bodyPr>
            <a:normAutofit/>
          </a:bodyPr>
          <a:lstStyle/>
          <a:p>
            <a:pPr>
              <a:lnSpc>
                <a:spcPct val="75000"/>
              </a:lnSpc>
            </a:pPr>
            <a:r>
              <a:rPr lang="en-US" b="1" dirty="0" smtClean="0">
                <a:latin typeface="Garamond" pitchFamily="18" charset="0"/>
              </a:rPr>
              <a:t>$9.46 million Sewer Utility Projects thru FY 17/18:</a:t>
            </a:r>
            <a:endParaRPr lang="en-US" sz="2400" b="1" dirty="0">
              <a:latin typeface="Garamond" pitchFamily="18" charset="0"/>
            </a:endParaRPr>
          </a:p>
        </p:txBody>
      </p:sp>
      <p:cxnSp>
        <p:nvCxnSpPr>
          <p:cNvPr id="9" name="Straight Connector 8"/>
          <p:cNvCxnSpPr/>
          <p:nvPr/>
        </p:nvCxnSpPr>
        <p:spPr>
          <a:xfrm>
            <a:off x="381000" y="14478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graphicFrame>
        <p:nvGraphicFramePr>
          <p:cNvPr id="11" name="Content Placeholder 4"/>
          <p:cNvGraphicFramePr>
            <a:graphicFrameLocks/>
          </p:cNvGraphicFramePr>
          <p:nvPr/>
        </p:nvGraphicFramePr>
        <p:xfrm>
          <a:off x="533400" y="2057400"/>
          <a:ext cx="8229600" cy="1483360"/>
        </p:xfrm>
        <a:graphic>
          <a:graphicData uri="http://schemas.openxmlformats.org/drawingml/2006/table">
            <a:tbl>
              <a:tblPr firstRow="1" bandRow="1">
                <a:effectLst>
                  <a:outerShdw blurRad="50800" dist="38100" dir="2700000" algn="tl" rotWithShape="0">
                    <a:prstClr val="black">
                      <a:alpha val="40000"/>
                    </a:prstClr>
                  </a:outerShdw>
                </a:effectLst>
                <a:tableStyleId>{D7AC3CCA-C797-4891-BE02-D94E43425B78}</a:tableStyleId>
              </a:tblPr>
              <a:tblGrid>
                <a:gridCol w="1447800"/>
                <a:gridCol w="6781800"/>
              </a:tblGrid>
              <a:tr h="370840">
                <a:tc>
                  <a:txBody>
                    <a:bodyPr/>
                    <a:lstStyle/>
                    <a:p>
                      <a:r>
                        <a:rPr lang="en-US" b="1" dirty="0" smtClean="0">
                          <a:solidFill>
                            <a:schemeClr val="accent3">
                              <a:lumMod val="50000"/>
                            </a:schemeClr>
                          </a:solidFill>
                          <a:latin typeface="Garamond" pitchFamily="18" charset="0"/>
                        </a:rPr>
                        <a:t>$3.5 million</a:t>
                      </a:r>
                      <a:endParaRPr lang="en-US" b="1" dirty="0">
                        <a:solidFill>
                          <a:schemeClr val="accent3">
                            <a:lumMod val="50000"/>
                          </a:schemeClr>
                        </a:solidFill>
                        <a:latin typeface="Garamond" pitchFamily="18" charset="0"/>
                      </a:endParaRPr>
                    </a:p>
                  </a:txBody>
                  <a:tcPr anchor="ctr"/>
                </a:tc>
                <a:tc>
                  <a:txBody>
                    <a:bodyPr/>
                    <a:lstStyle/>
                    <a:p>
                      <a:r>
                        <a:rPr lang="en-US" b="0" dirty="0" smtClean="0">
                          <a:latin typeface="Garamond" pitchFamily="18" charset="0"/>
                        </a:rPr>
                        <a:t>I-80 interceptor</a:t>
                      </a:r>
                      <a:r>
                        <a:rPr lang="en-US" b="0" baseline="0" dirty="0" smtClean="0">
                          <a:latin typeface="Garamond" pitchFamily="18" charset="0"/>
                        </a:rPr>
                        <a:t> sewer from Forest Grove to Indiana, lift station &amp; pumps</a:t>
                      </a:r>
                      <a:endParaRPr lang="en-US" b="0"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$250,000</a:t>
                      </a:r>
                      <a:endParaRPr lang="en-US" b="1" dirty="0">
                        <a:solidFill>
                          <a:schemeClr val="accent3">
                            <a:lumMod val="50000"/>
                          </a:schemeClr>
                        </a:solidFill>
                        <a:latin typeface="Garamond" pitchFamily="18" charset="0"/>
                      </a:endParaRPr>
                    </a:p>
                  </a:txBody>
                  <a:tcPr anchor="ctr"/>
                </a:tc>
                <a:tc>
                  <a:txBody>
                    <a:bodyPr/>
                    <a:lstStyle/>
                    <a:p>
                      <a:r>
                        <a:rPr lang="en-US" b="0" dirty="0" smtClean="0">
                          <a:latin typeface="Garamond" pitchFamily="18" charset="0"/>
                        </a:rPr>
                        <a:t>Infiltration &amp; Inflow analysis</a:t>
                      </a:r>
                      <a:r>
                        <a:rPr lang="en-US" b="0" baseline="0" dirty="0" smtClean="0">
                          <a:latin typeface="Garamond" pitchFamily="18" charset="0"/>
                        </a:rPr>
                        <a:t> and city-wide improvements</a:t>
                      </a:r>
                      <a:endParaRPr lang="en-US" b="0" dirty="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$535,000</a:t>
                      </a:r>
                      <a:endParaRPr lang="en-US" b="1" dirty="0">
                        <a:solidFill>
                          <a:schemeClr val="accent3">
                            <a:lumMod val="50000"/>
                          </a:schemeClr>
                        </a:solidFill>
                        <a:latin typeface="Garamond"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Garamond" pitchFamily="18" charset="0"/>
                        </a:rPr>
                        <a:t>Chimney seals,</a:t>
                      </a:r>
                      <a:r>
                        <a:rPr lang="en-US" baseline="0" dirty="0" smtClean="0">
                          <a:latin typeface="Garamond" pitchFamily="18" charset="0"/>
                        </a:rPr>
                        <a:t> manhole rehab, sewer televising, pipe lining, etc.</a:t>
                      </a:r>
                      <a:endParaRPr lang="en-US" dirty="0" smtClean="0">
                        <a:latin typeface="Garamond" pitchFamily="18" charset="0"/>
                      </a:endParaRPr>
                    </a:p>
                  </a:txBody>
                  <a:tcPr anchor="ctr"/>
                </a:tc>
              </a:tr>
              <a:tr h="370840">
                <a:tc>
                  <a:txBody>
                    <a:bodyPr/>
                    <a:lstStyle/>
                    <a:p>
                      <a:r>
                        <a:rPr lang="en-US" b="1" dirty="0" smtClean="0">
                          <a:solidFill>
                            <a:schemeClr val="accent3">
                              <a:lumMod val="50000"/>
                            </a:schemeClr>
                          </a:solidFill>
                          <a:latin typeface="Garamond" pitchFamily="18" charset="0"/>
                        </a:rPr>
                        <a:t>$5.16 million</a:t>
                      </a:r>
                      <a:endParaRPr lang="en-US" b="1" dirty="0">
                        <a:solidFill>
                          <a:schemeClr val="accent3">
                            <a:lumMod val="50000"/>
                          </a:schemeClr>
                        </a:solidFill>
                        <a:latin typeface="Garamond" pitchFamily="18" charset="0"/>
                      </a:endParaRPr>
                    </a:p>
                  </a:txBody>
                  <a:tcPr anchor="ctr"/>
                </a:tc>
                <a:tc>
                  <a:txBody>
                    <a:bodyPr/>
                    <a:lstStyle/>
                    <a:p>
                      <a:r>
                        <a:rPr lang="en-US" dirty="0" smtClean="0">
                          <a:latin typeface="Garamond" pitchFamily="18" charset="0"/>
                        </a:rPr>
                        <a:t>Joint sewer improvements</a:t>
                      </a:r>
                      <a:endParaRPr lang="en-US" dirty="0">
                        <a:latin typeface="Garamond" pitchFamily="18" charset="0"/>
                      </a:endParaRPr>
                    </a:p>
                  </a:txBody>
                  <a:tcPr anchor="ctr"/>
                </a:tc>
              </a:tr>
            </a:tbl>
          </a:graphicData>
        </a:graphic>
      </p:graphicFrame>
      <p:sp>
        <p:nvSpPr>
          <p:cNvPr id="12" name="TextBox 11"/>
          <p:cNvSpPr txBox="1"/>
          <p:nvPr/>
        </p:nvSpPr>
        <p:spPr>
          <a:xfrm>
            <a:off x="304800" y="3962400"/>
            <a:ext cx="8458200" cy="707886"/>
          </a:xfrm>
          <a:prstGeom prst="rect">
            <a:avLst/>
          </a:prstGeom>
          <a:noFill/>
        </p:spPr>
        <p:txBody>
          <a:bodyPr wrap="square" rtlCol="0">
            <a:spAutoFit/>
          </a:bodyPr>
          <a:lstStyle/>
          <a:p>
            <a:pPr>
              <a:buFont typeface="Arial" pitchFamily="34" charset="0"/>
              <a:buChar char="•"/>
            </a:pPr>
            <a:r>
              <a:rPr lang="en-US" b="1" dirty="0" smtClean="0">
                <a:solidFill>
                  <a:srgbClr val="002060"/>
                </a:solidFill>
                <a:latin typeface="Garamond" pitchFamily="18" charset="0"/>
              </a:rPr>
              <a:t>$300,000:  Debt service estimate on joint sanitary sewer improvements with Davenport.</a:t>
            </a:r>
            <a:endParaRPr lang="en-US" b="1" dirty="0">
              <a:solidFill>
                <a:srgbClr val="002060"/>
              </a:solidFill>
              <a:latin typeface="Garamond"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152400" y="228600"/>
            <a:ext cx="8839200" cy="1143000"/>
          </a:xfrm>
        </p:spPr>
        <p:txBody>
          <a:bodyPr>
            <a:normAutofit fontScale="90000"/>
          </a:bodyPr>
          <a:lstStyle/>
          <a:p>
            <a:pPr marL="566738" indent="-566738"/>
            <a:r>
              <a:rPr lang="en-US" sz="3600" b="1" dirty="0" smtClean="0">
                <a:effectLst>
                  <a:outerShdw blurRad="38100" dist="38100" dir="2700000" algn="tl">
                    <a:srgbClr val="000000">
                      <a:alpha val="43137"/>
                    </a:srgbClr>
                  </a:outerShdw>
                </a:effectLst>
                <a:latin typeface="Garamond" pitchFamily="18" charset="0"/>
              </a:rPr>
              <a:t>	Annual Impact of Taxes &amp; Fee Changes in </a:t>
            </a:r>
            <a:br>
              <a:rPr lang="en-US" sz="3600" b="1" dirty="0" smtClean="0">
                <a:effectLst>
                  <a:outerShdw blurRad="38100" dist="38100" dir="2700000" algn="tl">
                    <a:srgbClr val="000000">
                      <a:alpha val="43137"/>
                    </a:srgbClr>
                  </a:outerShdw>
                </a:effectLst>
                <a:latin typeface="Garamond" pitchFamily="18" charset="0"/>
              </a:rPr>
            </a:br>
            <a:r>
              <a:rPr lang="en-US" sz="3600" b="1" dirty="0" smtClean="0">
                <a:effectLst>
                  <a:outerShdw blurRad="38100" dist="38100" dir="2700000" algn="tl">
                    <a:srgbClr val="000000">
                      <a:alpha val="43137"/>
                    </a:srgbClr>
                  </a:outerShdw>
                </a:effectLst>
                <a:latin typeface="Garamond" pitchFamily="18" charset="0"/>
              </a:rPr>
              <a:t>FY 13/14 Budget:</a:t>
            </a:r>
            <a:r>
              <a:rPr lang="en-US" sz="2000" b="1" dirty="0">
                <a:effectLst>
                  <a:outerShdw blurRad="38100" dist="38100" dir="2700000" algn="tl">
                    <a:srgbClr val="000000">
                      <a:alpha val="43137"/>
                    </a:srgbClr>
                  </a:outerShdw>
                </a:effectLst>
                <a:latin typeface="Garamond" pitchFamily="18" charset="0"/>
              </a:rPr>
              <a:t/>
            </a:r>
            <a:br>
              <a:rPr lang="en-US" sz="2000" b="1" dirty="0">
                <a:effectLst>
                  <a:outerShdw blurRad="38100" dist="38100" dir="2700000" algn="tl">
                    <a:srgbClr val="000000">
                      <a:alpha val="43137"/>
                    </a:srgbClr>
                  </a:outerShdw>
                </a:effectLst>
                <a:latin typeface="Garamond" pitchFamily="18" charset="0"/>
              </a:rPr>
            </a:br>
            <a:endParaRPr lang="en-US" sz="2800" dirty="0">
              <a:effectLst>
                <a:outerShdw blurRad="38100" dist="38100" dir="2700000" algn="tl">
                  <a:srgbClr val="000000">
                    <a:alpha val="43137"/>
                  </a:srgbClr>
                </a:outerShdw>
              </a:effectLst>
              <a:latin typeface="Garamond" pitchFamily="18" charset="0"/>
            </a:endParaRPr>
          </a:p>
        </p:txBody>
      </p:sp>
      <p:graphicFrame>
        <p:nvGraphicFramePr>
          <p:cNvPr id="6" name="Group 49"/>
          <p:cNvGraphicFramePr>
            <a:graphicFrameLocks noGrp="1"/>
          </p:cNvGraphicFramePr>
          <p:nvPr>
            <p:ph sz="quarter" idx="2"/>
          </p:nvPr>
        </p:nvGraphicFramePr>
        <p:xfrm>
          <a:off x="1295400" y="1295400"/>
          <a:ext cx="6858000" cy="5125290"/>
        </p:xfrm>
        <a:graphic>
          <a:graphicData uri="http://schemas.openxmlformats.org/drawingml/2006/table">
            <a:tbl>
              <a:tblPr>
                <a:effectLst>
                  <a:outerShdw blurRad="50800" dist="38100" dir="2700000" algn="tl" rotWithShape="0">
                    <a:prstClr val="black">
                      <a:alpha val="40000"/>
                    </a:prstClr>
                  </a:outerShdw>
                </a:effectLst>
                <a:tableStyleId>{775DCB02-9BB8-47FD-8907-85C794F793BA}</a:tableStyleId>
              </a:tblPr>
              <a:tblGrid>
                <a:gridCol w="2629946"/>
                <a:gridCol w="2070902"/>
                <a:gridCol w="2157152"/>
              </a:tblGrid>
              <a:tr h="609600">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endParaRPr kumimoji="0" lang="en-US" sz="1600" b="0" i="0" u="none" strike="noStrike" cap="none" normalizeH="0" baseline="0" dirty="0" smtClean="0">
                        <a:ln>
                          <a:noFill/>
                        </a:ln>
                        <a:solidFill>
                          <a:srgbClr val="FF0000"/>
                        </a:solidFill>
                        <a:effectLst/>
                        <a:latin typeface="Times New Roman"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solidFill>
                            <a:schemeClr val="tx2">
                              <a:lumMod val="75000"/>
                            </a:schemeClr>
                          </a:solidFill>
                          <a:effectLst/>
                          <a:latin typeface="Garamond" pitchFamily="18" charset="0"/>
                        </a:rPr>
                        <a:t>Residential</a:t>
                      </a:r>
                    </a:p>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400" b="1" u="none" strike="noStrike" cap="none" normalizeH="0" baseline="0" dirty="0" smtClean="0">
                          <a:ln>
                            <a:noFill/>
                          </a:ln>
                          <a:solidFill>
                            <a:schemeClr val="tx2">
                              <a:lumMod val="75000"/>
                            </a:schemeClr>
                          </a:solidFill>
                          <a:effectLst/>
                          <a:latin typeface="Garamond" pitchFamily="18" charset="0"/>
                        </a:rPr>
                        <a:t>Median Value: $162,235</a:t>
                      </a:r>
                      <a:endParaRPr kumimoji="0" lang="en-US" sz="1400" b="1" i="0" u="none" strike="noStrike" cap="none" normalizeH="0" baseline="0" dirty="0" smtClean="0">
                        <a:ln>
                          <a:noFill/>
                        </a:ln>
                        <a:solidFill>
                          <a:schemeClr val="tx2">
                            <a:lumMod val="75000"/>
                          </a:schemeClr>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solidFill>
                            <a:schemeClr val="tx2">
                              <a:lumMod val="75000"/>
                            </a:schemeClr>
                          </a:solidFill>
                          <a:effectLst/>
                          <a:latin typeface="Garamond" pitchFamily="18" charset="0"/>
                        </a:rPr>
                        <a:t>Small Business</a:t>
                      </a:r>
                    </a:p>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400" b="1" u="none" strike="noStrike" cap="none" normalizeH="0" baseline="0" dirty="0" smtClean="0">
                          <a:ln>
                            <a:noFill/>
                          </a:ln>
                          <a:solidFill>
                            <a:schemeClr val="tx2">
                              <a:lumMod val="75000"/>
                            </a:schemeClr>
                          </a:solidFill>
                          <a:effectLst/>
                          <a:latin typeface="Garamond" pitchFamily="18" charset="0"/>
                        </a:rPr>
                        <a:t>Median Value:  $253,510</a:t>
                      </a:r>
                      <a:endParaRPr kumimoji="0" lang="en-US" sz="1400" b="1" i="0" u="none" strike="noStrike" cap="none" normalizeH="0" baseline="0" dirty="0" smtClean="0">
                        <a:ln>
                          <a:noFill/>
                        </a:ln>
                        <a:solidFill>
                          <a:schemeClr val="tx2">
                            <a:lumMod val="75000"/>
                          </a:schemeClr>
                        </a:solidFill>
                        <a:effectLst/>
                        <a:latin typeface="Garamond" pitchFamily="18" charset="0"/>
                      </a:endParaRPr>
                    </a:p>
                  </a:txBody>
                  <a:tcPr anchor="ctr" horzOverflow="overflow"/>
                </a:tc>
              </a:tr>
              <a:tr h="920834">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City’s Portion of Property Tax</a:t>
                      </a:r>
                      <a:endParaRPr kumimoji="0" lang="en-US" sz="1800" b="1" i="0" u="none" strike="noStrike" cap="none" normalizeH="0" baseline="0" dirty="0" smtClean="0">
                        <a:ln>
                          <a:noFill/>
                        </a:ln>
                        <a:solidFill>
                          <a:schemeClr val="tx1"/>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+$42.04</a:t>
                      </a:r>
                      <a:endParaRPr kumimoji="0" lang="en-US" sz="1800" b="1" i="0" u="none" strike="noStrike" cap="none" normalizeH="0" baseline="0" dirty="0" smtClean="0">
                        <a:ln>
                          <a:noFill/>
                        </a:ln>
                        <a:solidFill>
                          <a:schemeClr val="accent1">
                            <a:lumMod val="50000"/>
                          </a:schemeClr>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No Change</a:t>
                      </a:r>
                      <a:endParaRPr kumimoji="0" lang="en-US" sz="1800" b="1" i="0" u="none" strike="noStrike" cap="none" normalizeH="0" baseline="0" dirty="0" smtClean="0">
                        <a:ln>
                          <a:noFill/>
                        </a:ln>
                        <a:solidFill>
                          <a:schemeClr val="accent1">
                            <a:lumMod val="50000"/>
                          </a:schemeClr>
                        </a:solidFill>
                        <a:effectLst/>
                        <a:latin typeface="Garamond" pitchFamily="18" charset="0"/>
                      </a:endParaRPr>
                    </a:p>
                  </a:txBody>
                  <a:tcPr anchor="ctr" horzOverflow="overflow"/>
                </a:tc>
              </a:tr>
              <a:tr h="758060">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Sewer Fees</a:t>
                      </a:r>
                    </a:p>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400" b="1" u="none" strike="noStrike" cap="none" normalizeH="0" baseline="0" dirty="0" smtClean="0">
                          <a:ln>
                            <a:noFill/>
                          </a:ln>
                          <a:solidFill>
                            <a:schemeClr val="accent4">
                              <a:lumMod val="50000"/>
                            </a:schemeClr>
                          </a:solidFill>
                          <a:effectLst/>
                          <a:latin typeface="Garamond" pitchFamily="18" charset="0"/>
                        </a:rPr>
                        <a:t>$1.88 per unit ($0.20 increase)</a:t>
                      </a:r>
                      <a:endParaRPr kumimoji="0" lang="en-US" sz="1400" b="1" i="0" u="none" strike="noStrike" cap="none" normalizeH="0" baseline="0" dirty="0" smtClean="0">
                        <a:ln>
                          <a:noFill/>
                        </a:ln>
                        <a:solidFill>
                          <a:schemeClr val="accent4">
                            <a:lumMod val="50000"/>
                          </a:schemeClr>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+$17.64</a:t>
                      </a:r>
                    </a:p>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1" u="none" strike="noStrike" cap="none" normalizeH="0" baseline="0" dirty="0" smtClean="0">
                          <a:ln>
                            <a:noFill/>
                          </a:ln>
                          <a:solidFill>
                            <a:schemeClr val="accent4">
                              <a:lumMod val="50000"/>
                            </a:schemeClr>
                          </a:solidFill>
                          <a:effectLst/>
                          <a:latin typeface="Garamond" pitchFamily="18" charset="0"/>
                        </a:rPr>
                        <a:t>(22 units/quarter)</a:t>
                      </a:r>
                      <a:endParaRPr kumimoji="0" lang="en-US" sz="1200" b="1" i="0" u="none" strike="noStrike" cap="none" normalizeH="0" baseline="0" dirty="0" smtClean="0">
                        <a:ln>
                          <a:noFill/>
                        </a:ln>
                        <a:solidFill>
                          <a:schemeClr val="accent4">
                            <a:lumMod val="50000"/>
                          </a:schemeClr>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+$45.60</a:t>
                      </a:r>
                    </a:p>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1" u="none" strike="noStrike" cap="none" normalizeH="0" baseline="0" dirty="0" smtClean="0">
                          <a:ln>
                            <a:noFill/>
                          </a:ln>
                          <a:solidFill>
                            <a:schemeClr val="accent4">
                              <a:lumMod val="50000"/>
                            </a:schemeClr>
                          </a:solidFill>
                          <a:effectLst/>
                          <a:latin typeface="Garamond" pitchFamily="18" charset="0"/>
                        </a:rPr>
                        <a:t>(57 units/quarter)</a:t>
                      </a:r>
                      <a:endParaRPr kumimoji="0" lang="en-US" sz="1200" b="1" i="0" u="none" strike="noStrike" cap="none" normalizeH="0" baseline="0" dirty="0" smtClean="0">
                        <a:ln>
                          <a:noFill/>
                        </a:ln>
                        <a:solidFill>
                          <a:schemeClr val="accent4">
                            <a:lumMod val="50000"/>
                          </a:schemeClr>
                        </a:solidFill>
                        <a:effectLst/>
                        <a:latin typeface="Garamond" pitchFamily="18" charset="0"/>
                      </a:endParaRPr>
                    </a:p>
                  </a:txBody>
                  <a:tcPr anchor="ctr" horzOverflow="overflow"/>
                </a:tc>
              </a:tr>
              <a:tr h="758060">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Storm Water Fees </a:t>
                      </a:r>
                    </a:p>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400" b="1" u="none" strike="noStrike" cap="none" normalizeH="0" baseline="0" dirty="0" smtClean="0">
                          <a:ln>
                            <a:noFill/>
                          </a:ln>
                          <a:solidFill>
                            <a:schemeClr val="accent4">
                              <a:lumMod val="50000"/>
                            </a:schemeClr>
                          </a:solidFill>
                          <a:effectLst/>
                          <a:latin typeface="Garamond" pitchFamily="18" charset="0"/>
                        </a:rPr>
                        <a:t>$2.35 per ERU ($0.35 increase)</a:t>
                      </a:r>
                      <a:endParaRPr kumimoji="0" lang="en-US" sz="1400" b="1" i="0" u="none" strike="noStrike" cap="none" normalizeH="0" baseline="0" dirty="0" smtClean="0">
                        <a:ln>
                          <a:noFill/>
                        </a:ln>
                        <a:solidFill>
                          <a:schemeClr val="accent4">
                            <a:lumMod val="50000"/>
                          </a:schemeClr>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+$4.20</a:t>
                      </a:r>
                    </a:p>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1" u="none" strike="noStrike" cap="none" normalizeH="0" baseline="0" dirty="0" smtClean="0">
                          <a:ln>
                            <a:noFill/>
                          </a:ln>
                          <a:solidFill>
                            <a:schemeClr val="accent4">
                              <a:lumMod val="50000"/>
                            </a:schemeClr>
                          </a:solidFill>
                          <a:effectLst/>
                          <a:latin typeface="Garamond" pitchFamily="18" charset="0"/>
                        </a:rPr>
                        <a:t>(1.00 ERU)</a:t>
                      </a:r>
                      <a:endParaRPr kumimoji="0" lang="en-US" sz="1200" b="1" i="0" u="none" strike="noStrike" cap="none" normalizeH="0" baseline="0" dirty="0" smtClean="0">
                        <a:ln>
                          <a:noFill/>
                        </a:ln>
                        <a:solidFill>
                          <a:schemeClr val="accent4">
                            <a:lumMod val="50000"/>
                          </a:schemeClr>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+$51.87</a:t>
                      </a:r>
                    </a:p>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1" u="none" strike="noStrike" cap="none" normalizeH="0" baseline="0" dirty="0" smtClean="0">
                          <a:ln>
                            <a:noFill/>
                          </a:ln>
                          <a:solidFill>
                            <a:schemeClr val="accent4">
                              <a:lumMod val="50000"/>
                            </a:schemeClr>
                          </a:solidFill>
                          <a:effectLst/>
                          <a:latin typeface="Garamond" pitchFamily="18" charset="0"/>
                        </a:rPr>
                        <a:t>(12.35 ERU)</a:t>
                      </a:r>
                      <a:endParaRPr kumimoji="0" lang="en-US" sz="1200" b="1" i="0" u="none" strike="noStrike" cap="none" normalizeH="0" baseline="0" dirty="0" smtClean="0">
                        <a:ln>
                          <a:noFill/>
                        </a:ln>
                        <a:solidFill>
                          <a:schemeClr val="accent4">
                            <a:lumMod val="50000"/>
                          </a:schemeClr>
                        </a:solidFill>
                        <a:effectLst/>
                        <a:latin typeface="Garamond" pitchFamily="18" charset="0"/>
                      </a:endParaRPr>
                    </a:p>
                  </a:txBody>
                  <a:tcPr anchor="ctr" horzOverflow="overflow"/>
                </a:tc>
              </a:tr>
              <a:tr h="758060">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Solid Waste Fees</a:t>
                      </a:r>
                      <a:r>
                        <a:rPr kumimoji="0" lang="en-US" sz="1400" b="1" u="none" strike="noStrike" cap="none" normalizeH="0" baseline="0" dirty="0" smtClean="0">
                          <a:ln>
                            <a:noFill/>
                          </a:ln>
                          <a:effectLst/>
                          <a:latin typeface="Garamond" pitchFamily="18" charset="0"/>
                        </a:rPr>
                        <a:t> </a:t>
                      </a:r>
                    </a:p>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400" b="1" u="none" strike="noStrike" cap="none" normalizeH="0" baseline="0" dirty="0" smtClean="0">
                          <a:ln>
                            <a:noFill/>
                          </a:ln>
                          <a:solidFill>
                            <a:schemeClr val="accent4">
                              <a:lumMod val="50000"/>
                            </a:schemeClr>
                          </a:solidFill>
                          <a:effectLst/>
                          <a:latin typeface="Garamond" pitchFamily="18" charset="0"/>
                        </a:rPr>
                        <a:t>$12.75 per month (3% increase)</a:t>
                      </a:r>
                    </a:p>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1" u="none" strike="noStrike" cap="none" normalizeH="0" baseline="0" dirty="0" smtClean="0">
                          <a:ln>
                            <a:noFill/>
                          </a:ln>
                          <a:solidFill>
                            <a:schemeClr val="accent4">
                              <a:lumMod val="50000"/>
                            </a:schemeClr>
                          </a:solidFill>
                          <a:effectLst/>
                          <a:latin typeface="Garamond" pitchFamily="18" charset="0"/>
                        </a:rPr>
                        <a:t>(Based on 65 gal. Cart)</a:t>
                      </a:r>
                      <a:endParaRPr kumimoji="0" lang="en-US" sz="1200" b="1" i="0" u="none" strike="noStrike" cap="none" normalizeH="0" baseline="0" dirty="0" smtClean="0">
                        <a:ln>
                          <a:noFill/>
                        </a:ln>
                        <a:solidFill>
                          <a:schemeClr val="accent4">
                            <a:lumMod val="50000"/>
                          </a:schemeClr>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+$4.56</a:t>
                      </a:r>
                      <a:endParaRPr kumimoji="0" lang="en-US" sz="1800" b="1" i="0" u="none" strike="noStrike" cap="none" normalizeH="0" baseline="0" dirty="0" smtClean="0">
                        <a:ln>
                          <a:noFill/>
                        </a:ln>
                        <a:solidFill>
                          <a:schemeClr val="accent1">
                            <a:lumMod val="50000"/>
                          </a:schemeClr>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NA</a:t>
                      </a:r>
                      <a:endParaRPr kumimoji="0" lang="en-US" sz="1800" b="1" i="0" u="none" strike="noStrike" cap="none" normalizeH="0" baseline="0" dirty="0" smtClean="0">
                        <a:ln>
                          <a:noFill/>
                        </a:ln>
                        <a:solidFill>
                          <a:schemeClr val="accent1">
                            <a:lumMod val="50000"/>
                          </a:schemeClr>
                        </a:solidFill>
                        <a:effectLst/>
                        <a:latin typeface="Garamond" pitchFamily="18" charset="0"/>
                      </a:endParaRPr>
                    </a:p>
                  </a:txBody>
                  <a:tcPr anchor="ctr" horzOverflow="overflow"/>
                </a:tc>
              </a:tr>
              <a:tr h="516225">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Total Increase</a:t>
                      </a:r>
                      <a:endParaRPr kumimoji="0" lang="en-US" sz="1800" b="1" i="0" u="none" strike="noStrike" cap="none" normalizeH="0" baseline="0" dirty="0" smtClean="0">
                        <a:ln>
                          <a:noFill/>
                        </a:ln>
                        <a:solidFill>
                          <a:schemeClr val="accent1">
                            <a:lumMod val="50000"/>
                          </a:schemeClr>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+$68.44</a:t>
                      </a:r>
                    </a:p>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1" u="none" strike="noStrike" cap="none" normalizeH="0" baseline="0" dirty="0" smtClean="0">
                          <a:ln>
                            <a:noFill/>
                          </a:ln>
                          <a:solidFill>
                            <a:schemeClr val="accent4">
                              <a:lumMod val="50000"/>
                            </a:schemeClr>
                          </a:solidFill>
                          <a:effectLst/>
                          <a:latin typeface="Garamond" pitchFamily="18" charset="0"/>
                        </a:rPr>
                        <a:t>(+$5.79 per Month)</a:t>
                      </a:r>
                      <a:endParaRPr kumimoji="0" lang="en-US" sz="1200" b="1" i="0" u="none" strike="noStrike" cap="none" normalizeH="0" baseline="0" dirty="0" smtClean="0">
                        <a:ln>
                          <a:noFill/>
                        </a:ln>
                        <a:solidFill>
                          <a:schemeClr val="accent4">
                            <a:lumMod val="50000"/>
                          </a:schemeClr>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effectLst/>
                          <a:latin typeface="Garamond" pitchFamily="18" charset="0"/>
                        </a:rPr>
                        <a:t>+$97.47</a:t>
                      </a:r>
                    </a:p>
                    <a:p>
                      <a:pPr marL="0" marR="0" lvl="0" indent="0" algn="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200" b="1" u="none" strike="noStrike" cap="none" normalizeH="0" baseline="0" dirty="0" smtClean="0">
                          <a:ln>
                            <a:noFill/>
                          </a:ln>
                          <a:solidFill>
                            <a:schemeClr val="accent4">
                              <a:lumMod val="50000"/>
                            </a:schemeClr>
                          </a:solidFill>
                          <a:effectLst/>
                          <a:latin typeface="Garamond" pitchFamily="18" charset="0"/>
                        </a:rPr>
                        <a:t>(+$8.12 per month)</a:t>
                      </a:r>
                      <a:endParaRPr kumimoji="0" lang="en-US" sz="1200" b="1" i="0" u="none" strike="noStrike" cap="none" normalizeH="0" baseline="0" dirty="0" smtClean="0">
                        <a:ln>
                          <a:noFill/>
                        </a:ln>
                        <a:solidFill>
                          <a:schemeClr val="accent4">
                            <a:lumMod val="50000"/>
                          </a:schemeClr>
                        </a:solidFill>
                        <a:effectLst/>
                        <a:latin typeface="Garamond" pitchFamily="18" charset="0"/>
                      </a:endParaRPr>
                    </a:p>
                  </a:txBody>
                  <a:tcPr anchor="ctr" horzOverflow="overflow"/>
                </a:tc>
              </a:tr>
              <a:tr h="597223">
                <a:tc>
                  <a:txBody>
                    <a:bodyPr/>
                    <a:lstStyle/>
                    <a:p>
                      <a:pPr marL="0" marR="0" lvl="0" indent="0" algn="l"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1800" b="1" u="none" strike="noStrike" cap="none" normalizeH="0" baseline="0" dirty="0" smtClean="0">
                          <a:ln>
                            <a:noFill/>
                          </a:ln>
                          <a:solidFill>
                            <a:schemeClr val="tx2">
                              <a:lumMod val="75000"/>
                            </a:schemeClr>
                          </a:solidFill>
                          <a:effectLst/>
                          <a:latin typeface="Garamond" pitchFamily="18" charset="0"/>
                        </a:rPr>
                        <a:t>Total Annual Cost of Services</a:t>
                      </a:r>
                      <a:endParaRPr kumimoji="0" lang="en-US" sz="1800" b="1" i="0" u="none" strike="noStrike" cap="none" normalizeH="0" baseline="0" dirty="0" smtClean="0">
                        <a:ln>
                          <a:noFill/>
                        </a:ln>
                        <a:solidFill>
                          <a:schemeClr val="tx2">
                            <a:lumMod val="75000"/>
                          </a:schemeClr>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u="none" strike="noStrike" cap="none" normalizeH="0" baseline="0" dirty="0" smtClean="0">
                          <a:ln>
                            <a:noFill/>
                          </a:ln>
                          <a:solidFill>
                            <a:schemeClr val="tx2">
                              <a:lumMod val="75000"/>
                            </a:schemeClr>
                          </a:solidFill>
                          <a:effectLst/>
                          <a:latin typeface="Garamond" pitchFamily="18" charset="0"/>
                        </a:rPr>
                        <a:t>$1,411</a:t>
                      </a:r>
                      <a:endParaRPr kumimoji="0" lang="en-US" sz="2400" b="1" i="0" u="none" strike="noStrike" cap="none" normalizeH="0" baseline="0" dirty="0" smtClean="0">
                        <a:ln>
                          <a:noFill/>
                        </a:ln>
                        <a:solidFill>
                          <a:schemeClr val="tx2">
                            <a:lumMod val="75000"/>
                          </a:schemeClr>
                        </a:solidFill>
                        <a:effectLst/>
                        <a:latin typeface="Garamond" pitchFamily="18"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90000"/>
                        <a:buFont typeface="Wingdings" pitchFamily="2" charset="2"/>
                        <a:buNone/>
                        <a:tabLst/>
                      </a:pPr>
                      <a:r>
                        <a:rPr kumimoji="0" lang="en-US" sz="2400" b="1" u="none" strike="noStrike" cap="none" normalizeH="0" baseline="0" dirty="0" smtClean="0">
                          <a:ln>
                            <a:noFill/>
                          </a:ln>
                          <a:solidFill>
                            <a:schemeClr val="tx2">
                              <a:lumMod val="75000"/>
                            </a:schemeClr>
                          </a:solidFill>
                          <a:effectLst/>
                          <a:latin typeface="Garamond" pitchFamily="18" charset="0"/>
                        </a:rPr>
                        <a:t>$4,056</a:t>
                      </a:r>
                      <a:endParaRPr kumimoji="0" lang="en-US" sz="2400" b="1" i="0" u="none" strike="noStrike" cap="none" normalizeH="0" baseline="0" dirty="0" smtClean="0">
                        <a:ln>
                          <a:noFill/>
                        </a:ln>
                        <a:solidFill>
                          <a:schemeClr val="tx2">
                            <a:lumMod val="75000"/>
                          </a:schemeClr>
                        </a:solidFill>
                        <a:effectLst/>
                        <a:latin typeface="Garamond" pitchFamily="18" charset="0"/>
                      </a:endParaRPr>
                    </a:p>
                  </a:txBody>
                  <a:tcPr anchor="ctr" horzOverflow="overflow"/>
                </a:tc>
              </a:tr>
            </a:tbl>
          </a:graphicData>
        </a:graphic>
      </p:graphicFrame>
      <p:sp>
        <p:nvSpPr>
          <p:cNvPr id="8" name="Slide Number Placeholder 7"/>
          <p:cNvSpPr>
            <a:spLocks noGrp="1"/>
          </p:cNvSpPr>
          <p:nvPr>
            <p:ph type="sldNum" sz="quarter" idx="12"/>
          </p:nvPr>
        </p:nvSpPr>
        <p:spPr/>
        <p:txBody>
          <a:bodyPr/>
          <a:lstStyle/>
          <a:p>
            <a:fld id="{1284FFD3-DD07-4F4D-8E89-C9F83484C0DE}"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FB9B2EE-DA42-487F-BA2F-9CCA8600FCD1}" type="slidenum">
              <a:rPr lang="en-US" smtClean="0"/>
              <a:pPr/>
              <a:t>34</a:t>
            </a:fld>
            <a:endParaRPr lang="en-US" dirty="0"/>
          </a:p>
        </p:txBody>
      </p:sp>
      <p:pic>
        <p:nvPicPr>
          <p:cNvPr id="415745" name="Picture 1"/>
          <p:cNvPicPr>
            <a:picLocks noChangeAspect="1" noChangeArrowheads="1"/>
          </p:cNvPicPr>
          <p:nvPr/>
        </p:nvPicPr>
        <p:blipFill>
          <a:blip r:embed="rId2" cstate="print"/>
          <a:srcRect/>
          <a:stretch>
            <a:fillRect/>
          </a:stretch>
        </p:blipFill>
        <p:spPr bwMode="auto">
          <a:xfrm>
            <a:off x="223838" y="271463"/>
            <a:ext cx="8696325" cy="6315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077200" cy="4525963"/>
          </a:xfrm>
        </p:spPr>
        <p:txBody>
          <a:bodyPr>
            <a:normAutofit/>
          </a:bodyPr>
          <a:lstStyle/>
          <a:p>
            <a:pPr marL="419100" indent="38100">
              <a:buClr>
                <a:srgbClr val="FFC000"/>
              </a:buClr>
              <a:buNone/>
            </a:pPr>
            <a:r>
              <a:rPr lang="en-US" b="1" dirty="0" smtClean="0">
                <a:solidFill>
                  <a:srgbClr val="002060"/>
                </a:solidFill>
                <a:latin typeface="Garamond" pitchFamily="18" charset="0"/>
              </a:rPr>
              <a:t>A budget that maintains the current levy rate at $12.55.  Despite this, homeowners will see a slight increase in the City portion of their tax bills in FY 2013/14 due to the increase in the rollback.  </a:t>
            </a:r>
          </a:p>
          <a:p>
            <a:pPr marL="419100" indent="38100">
              <a:buClr>
                <a:srgbClr val="FFC000"/>
              </a:buClr>
              <a:buNone/>
            </a:pPr>
            <a:endParaRPr lang="en-US" b="1" dirty="0" smtClean="0">
              <a:solidFill>
                <a:srgbClr val="002060"/>
              </a:solidFill>
              <a:latin typeface="Garamond" pitchFamily="18" charset="0"/>
            </a:endParaRPr>
          </a:p>
          <a:p>
            <a:pPr marL="419100" indent="38100">
              <a:buClr>
                <a:srgbClr val="FFC000"/>
              </a:buClr>
              <a:buNone/>
            </a:pPr>
            <a:r>
              <a:rPr lang="en-US" b="1" dirty="0" smtClean="0">
                <a:solidFill>
                  <a:srgbClr val="002060"/>
                </a:solidFill>
                <a:latin typeface="Garamond" pitchFamily="18" charset="0"/>
              </a:rPr>
              <a:t>Commercial property owners will not see a change in the City portion of their tax bills unless their assessed value has changed. </a:t>
            </a:r>
            <a:endParaRPr lang="en-US" b="1" dirty="0">
              <a:solidFill>
                <a:srgbClr val="002060"/>
              </a:solidFill>
              <a:latin typeface="Garamond" pitchFamily="18" charset="0"/>
            </a:endParaRPr>
          </a:p>
        </p:txBody>
      </p:sp>
      <p:sp>
        <p:nvSpPr>
          <p:cNvPr id="4" name="Slide Number Placeholder 3"/>
          <p:cNvSpPr>
            <a:spLocks noGrp="1"/>
          </p:cNvSpPr>
          <p:nvPr>
            <p:ph type="sldNum" sz="quarter" idx="12"/>
          </p:nvPr>
        </p:nvSpPr>
        <p:spPr/>
        <p:txBody>
          <a:bodyPr/>
          <a:lstStyle/>
          <a:p>
            <a:fld id="{DFB9B2EE-DA42-487F-BA2F-9CCA8600FCD1}" type="slidenum">
              <a:rPr lang="en-US" smtClean="0"/>
              <a:pPr/>
              <a:t>35</a:t>
            </a:fld>
            <a:endParaRPr lang="en-US" dirty="0"/>
          </a:p>
        </p:txBody>
      </p:sp>
      <p:sp>
        <p:nvSpPr>
          <p:cNvPr id="2" name="Title 1"/>
          <p:cNvSpPr>
            <a:spLocks noGrp="1"/>
          </p:cNvSpPr>
          <p:nvPr>
            <p:ph type="title"/>
          </p:nvPr>
        </p:nvSpPr>
        <p:spPr>
          <a:xfrm>
            <a:off x="457200" y="274638"/>
            <a:ext cx="8382000" cy="1143000"/>
          </a:xfrm>
        </p:spPr>
        <p:txBody>
          <a:bodyPr/>
          <a:lstStyle/>
          <a:p>
            <a:r>
              <a:rPr lang="en-US" dirty="0" smtClean="0">
                <a:solidFill>
                  <a:schemeClr val="tx2">
                    <a:lumMod val="75000"/>
                  </a:schemeClr>
                </a:solidFill>
                <a:latin typeface="Garamond" pitchFamily="18" charset="0"/>
              </a:rPr>
              <a:t>We are pleased to report…</a:t>
            </a:r>
            <a:endParaRPr lang="en-US" dirty="0">
              <a:solidFill>
                <a:schemeClr val="tx2">
                  <a:lumMod val="75000"/>
                </a:schemeClr>
              </a:solidFill>
              <a:latin typeface="Garamond"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3" name="Rectangle 3"/>
          <p:cNvSpPr>
            <a:spLocks noGrp="1" noChangeArrowheads="1"/>
          </p:cNvSpPr>
          <p:nvPr>
            <p:ph idx="1"/>
          </p:nvPr>
        </p:nvSpPr>
        <p:spPr>
          <a:xfrm>
            <a:off x="304800" y="304800"/>
            <a:ext cx="8534400" cy="5867400"/>
          </a:xfrm>
        </p:spPr>
        <p:txBody>
          <a:bodyPr>
            <a:normAutofit fontScale="92500" lnSpcReduction="10000"/>
          </a:bodyPr>
          <a:lstStyle/>
          <a:p>
            <a:pPr>
              <a:buFont typeface="Wingdings" pitchFamily="2" charset="2"/>
              <a:buNone/>
            </a:pPr>
            <a:r>
              <a:rPr lang="en-US" sz="2800" b="1" i="1" dirty="0">
                <a:solidFill>
                  <a:schemeClr val="bg2">
                    <a:lumMod val="25000"/>
                  </a:schemeClr>
                </a:solidFill>
                <a:latin typeface="Garamond" pitchFamily="18" charset="0"/>
              </a:rPr>
              <a:t>  </a:t>
            </a:r>
            <a:r>
              <a:rPr lang="en-US" sz="2800" b="1" i="1" dirty="0" smtClean="0">
                <a:solidFill>
                  <a:schemeClr val="bg2">
                    <a:lumMod val="25000"/>
                  </a:schemeClr>
                </a:solidFill>
                <a:latin typeface="Garamond" pitchFamily="18" charset="0"/>
              </a:rPr>
              <a:t>Q</a:t>
            </a:r>
            <a:r>
              <a:rPr lang="en-US" sz="3500" b="1" i="1" dirty="0" smtClean="0">
                <a:solidFill>
                  <a:schemeClr val="bg2">
                    <a:lumMod val="25000"/>
                  </a:schemeClr>
                </a:solidFill>
                <a:latin typeface="Garamond" pitchFamily="18" charset="0"/>
              </a:rPr>
              <a:t>uote </a:t>
            </a:r>
            <a:r>
              <a:rPr lang="en-US" sz="3500" b="1" i="1" dirty="0">
                <a:solidFill>
                  <a:schemeClr val="bg2">
                    <a:lumMod val="25000"/>
                  </a:schemeClr>
                </a:solidFill>
                <a:latin typeface="Garamond" pitchFamily="18" charset="0"/>
              </a:rPr>
              <a:t>from Moody’s Investors Service </a:t>
            </a:r>
            <a:r>
              <a:rPr lang="en-US" sz="3500" b="1" i="1" dirty="0" smtClean="0">
                <a:solidFill>
                  <a:schemeClr val="bg2">
                    <a:lumMod val="25000"/>
                  </a:schemeClr>
                </a:solidFill>
                <a:latin typeface="Garamond" pitchFamily="18" charset="0"/>
              </a:rPr>
              <a:t>April 2012 – </a:t>
            </a:r>
            <a:endParaRPr lang="en-US" sz="3500" b="1" i="1" dirty="0">
              <a:solidFill>
                <a:schemeClr val="bg2">
                  <a:lumMod val="25000"/>
                </a:schemeClr>
              </a:solidFill>
              <a:latin typeface="Garamond" pitchFamily="18" charset="0"/>
            </a:endParaRPr>
          </a:p>
          <a:p>
            <a:pPr lvl="2">
              <a:buFont typeface="Wingdings" pitchFamily="2" charset="2"/>
              <a:buNone/>
            </a:pPr>
            <a:endParaRPr lang="en-US" sz="2400" b="1" i="1" dirty="0">
              <a:solidFill>
                <a:schemeClr val="bg2">
                  <a:lumMod val="25000"/>
                </a:schemeClr>
              </a:solidFill>
              <a:latin typeface="Garamond" pitchFamily="18" charset="0"/>
            </a:endParaRPr>
          </a:p>
          <a:p>
            <a:pPr>
              <a:buFont typeface="Wingdings" pitchFamily="2" charset="2"/>
              <a:buNone/>
            </a:pPr>
            <a:r>
              <a:rPr lang="en-US" sz="2800" b="1" i="1" dirty="0" smtClean="0">
                <a:solidFill>
                  <a:schemeClr val="bg2">
                    <a:lumMod val="25000"/>
                  </a:schemeClr>
                </a:solidFill>
                <a:latin typeface="Garamond" pitchFamily="18" charset="0"/>
              </a:rPr>
              <a:t>“</a:t>
            </a:r>
            <a:r>
              <a:rPr lang="en-US" sz="2800" b="1" i="1" dirty="0">
                <a:solidFill>
                  <a:schemeClr val="bg2">
                    <a:lumMod val="25000"/>
                  </a:schemeClr>
                </a:solidFill>
                <a:latin typeface="Garamond" pitchFamily="18" charset="0"/>
              </a:rPr>
              <a:t>The </a:t>
            </a:r>
            <a:r>
              <a:rPr lang="en-US" sz="2800" b="1" i="1" dirty="0" smtClean="0">
                <a:solidFill>
                  <a:schemeClr val="bg2">
                    <a:lumMod val="25000"/>
                  </a:schemeClr>
                </a:solidFill>
                <a:latin typeface="Garamond" pitchFamily="18" charset="0"/>
              </a:rPr>
              <a:t> assignment of the City’s Aa1 </a:t>
            </a:r>
            <a:r>
              <a:rPr lang="en-US" sz="2800" b="1" i="1" dirty="0">
                <a:solidFill>
                  <a:schemeClr val="bg2">
                    <a:lumMod val="25000"/>
                  </a:schemeClr>
                </a:solidFill>
                <a:latin typeface="Garamond" pitchFamily="18" charset="0"/>
              </a:rPr>
              <a:t>rating </a:t>
            </a:r>
            <a:r>
              <a:rPr lang="en-US" sz="2800" b="1" i="1" dirty="0" smtClean="0">
                <a:solidFill>
                  <a:schemeClr val="bg2">
                    <a:lumMod val="25000"/>
                  </a:schemeClr>
                </a:solidFill>
                <a:latin typeface="Garamond" pitchFamily="18" charset="0"/>
              </a:rPr>
              <a:t>reflects </a:t>
            </a:r>
            <a:r>
              <a:rPr lang="en-US" sz="2800" b="1" i="1" dirty="0">
                <a:solidFill>
                  <a:schemeClr val="bg2">
                    <a:lumMod val="25000"/>
                  </a:schemeClr>
                </a:solidFill>
                <a:latin typeface="Garamond" pitchFamily="18" charset="0"/>
              </a:rPr>
              <a:t>the </a:t>
            </a:r>
            <a:r>
              <a:rPr lang="en-US" sz="2800" b="1" i="1" dirty="0" smtClean="0">
                <a:solidFill>
                  <a:schemeClr val="bg2">
                    <a:lumMod val="25000"/>
                  </a:schemeClr>
                </a:solidFill>
                <a:latin typeface="Garamond" pitchFamily="18" charset="0"/>
              </a:rPr>
              <a:t>city’s sound financial operations supported by solid reserves and significant revenue flexibility. </a:t>
            </a:r>
          </a:p>
          <a:p>
            <a:pPr>
              <a:buFont typeface="Wingdings" pitchFamily="2" charset="2"/>
              <a:buNone/>
            </a:pPr>
            <a:endParaRPr lang="en-US" sz="2800" b="1" i="1" dirty="0" smtClean="0">
              <a:solidFill>
                <a:schemeClr val="bg2">
                  <a:lumMod val="25000"/>
                </a:schemeClr>
              </a:solidFill>
              <a:latin typeface="Garamond" pitchFamily="18" charset="0"/>
            </a:endParaRPr>
          </a:p>
          <a:p>
            <a:pPr>
              <a:buFont typeface="Wingdings" pitchFamily="2" charset="2"/>
              <a:buNone/>
            </a:pPr>
            <a:r>
              <a:rPr lang="en-US" sz="2800" b="1" i="1" dirty="0" smtClean="0">
                <a:solidFill>
                  <a:schemeClr val="bg2">
                    <a:lumMod val="25000"/>
                  </a:schemeClr>
                </a:solidFill>
                <a:latin typeface="Garamond" pitchFamily="18" charset="0"/>
              </a:rPr>
              <a:t>City finances are expected to remain healthy due to  the existence of solid cash reserves, management’s adherence to a formal General Fund balance policy, and significant operating margin within the tax rate limit.  Financial operations have consistently remained sound as the city’s General Fund has posted annual surpluses over the past ten years.”</a:t>
            </a:r>
            <a:endParaRPr lang="en-US" sz="2800" b="1" i="1" dirty="0">
              <a:solidFill>
                <a:schemeClr val="bg2">
                  <a:lumMod val="25000"/>
                </a:schemeClr>
              </a:solidFill>
              <a:latin typeface="Garamond" pitchFamily="18" charset="0"/>
            </a:endParaRPr>
          </a:p>
          <a:p>
            <a:pPr lvl="2">
              <a:buFont typeface="Wingdings" pitchFamily="2" charset="2"/>
              <a:buNone/>
            </a:pPr>
            <a:endParaRPr lang="en-US" b="1" i="1" dirty="0">
              <a:solidFill>
                <a:schemeClr val="bg2">
                  <a:lumMod val="25000"/>
                </a:schemeClr>
              </a:solidFill>
              <a:latin typeface="Garamond" pitchFamily="18" charset="0"/>
            </a:endParaRPr>
          </a:p>
          <a:p>
            <a:endParaRPr lang="en-US" sz="2800" dirty="0">
              <a:solidFill>
                <a:schemeClr val="bg2">
                  <a:lumMod val="25000"/>
                </a:schemeClr>
              </a:solidFill>
            </a:endParaRPr>
          </a:p>
        </p:txBody>
      </p:sp>
      <p:sp>
        <p:nvSpPr>
          <p:cNvPr id="6" name="Slide Number Placeholder 5"/>
          <p:cNvSpPr>
            <a:spLocks noGrp="1"/>
          </p:cNvSpPr>
          <p:nvPr>
            <p:ph type="sldNum" sz="quarter" idx="12"/>
          </p:nvPr>
        </p:nvSpPr>
        <p:spPr/>
        <p:txBody>
          <a:bodyPr/>
          <a:lstStyle/>
          <a:p>
            <a:fld id="{DFB9B2EE-DA42-487F-BA2F-9CCA8600FCD1}" type="slidenum">
              <a:rPr lang="en-US" smtClean="0"/>
              <a:pPr/>
              <a:t>36</a:t>
            </a:fld>
            <a:endParaRPr lang="en-US" dirty="0"/>
          </a:p>
        </p:txBody>
      </p:sp>
      <p:cxnSp>
        <p:nvCxnSpPr>
          <p:cNvPr id="9" name="Straight Connector 8"/>
          <p:cNvCxnSpPr/>
          <p:nvPr/>
        </p:nvCxnSpPr>
        <p:spPr>
          <a:xfrm>
            <a:off x="533400" y="1524000"/>
            <a:ext cx="8305800" cy="0"/>
          </a:xfrm>
          <a:prstGeom prst="line">
            <a:avLst/>
          </a:prstGeom>
          <a:ln w="254000" cap="sq">
            <a:solidFill>
              <a:srgbClr val="FFFFFF"/>
            </a:solidFill>
            <a:bevel/>
          </a:ln>
          <a:effectLst>
            <a:softEdge rad="127000"/>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9" name="Rectangle 3"/>
          <p:cNvSpPr>
            <a:spLocks noGrp="1" noChangeArrowheads="1"/>
          </p:cNvSpPr>
          <p:nvPr>
            <p:ph idx="1"/>
          </p:nvPr>
        </p:nvSpPr>
        <p:spPr>
          <a:xfrm>
            <a:off x="0" y="1905001"/>
            <a:ext cx="8305800" cy="3962400"/>
          </a:xfrm>
        </p:spPr>
        <p:txBody>
          <a:bodyPr/>
          <a:lstStyle/>
          <a:p>
            <a:pPr lvl="2" algn="ctr">
              <a:buFontTx/>
              <a:buNone/>
            </a:pPr>
            <a:r>
              <a:rPr lang="en-US" sz="5400" b="1" dirty="0">
                <a:latin typeface="Garamond" pitchFamily="18" charset="0"/>
              </a:rPr>
              <a:t>Questions </a:t>
            </a:r>
          </a:p>
          <a:p>
            <a:pPr lvl="2" algn="ctr">
              <a:buFontTx/>
              <a:buNone/>
            </a:pPr>
            <a:r>
              <a:rPr lang="en-US" sz="5400" b="1" dirty="0">
                <a:latin typeface="Garamond" pitchFamily="18" charset="0"/>
              </a:rPr>
              <a:t>and</a:t>
            </a:r>
          </a:p>
          <a:p>
            <a:pPr lvl="2" algn="ctr">
              <a:buFontTx/>
              <a:buNone/>
            </a:pPr>
            <a:r>
              <a:rPr lang="en-US" sz="5400" b="1" dirty="0">
                <a:latin typeface="Garamond" pitchFamily="18" charset="0"/>
              </a:rPr>
              <a:t>Answers</a:t>
            </a:r>
          </a:p>
        </p:txBody>
      </p:sp>
      <p:sp>
        <p:nvSpPr>
          <p:cNvPr id="5" name="Slide Number Placeholder 4"/>
          <p:cNvSpPr>
            <a:spLocks noGrp="1"/>
          </p:cNvSpPr>
          <p:nvPr>
            <p:ph type="sldNum" sz="quarter" idx="12"/>
          </p:nvPr>
        </p:nvSpPr>
        <p:spPr/>
        <p:txBody>
          <a:bodyPr/>
          <a:lstStyle/>
          <a:p>
            <a:fld id="{DFB9B2EE-DA42-487F-BA2F-9CCA8600FCD1}" type="slidenum">
              <a:rPr lang="en-US" smtClean="0"/>
              <a:pPr/>
              <a:t>37</a:t>
            </a:fld>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13945</TotalTime>
  <Words>2714</Words>
  <Application>Microsoft Office PowerPoint</Application>
  <PresentationFormat>On-screen Show (4:3)</PresentationFormat>
  <Paragraphs>500</Paragraphs>
  <Slides>37</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Concourse</vt:lpstr>
      <vt:lpstr>Worksheet</vt:lpstr>
      <vt:lpstr>Slide 1</vt:lpstr>
      <vt:lpstr>FY  2013/14 Budget</vt:lpstr>
      <vt:lpstr>In an effort to continue offering Premier Services to our Citizens, we seek balance in three key areas:</vt:lpstr>
      <vt:lpstr>In an effort to continue offering Premier Services to our Citizens, we seek balance in three key areas:</vt:lpstr>
      <vt:lpstr>In an effort to continue offering Premier Services to our Citizens, we seek balance in three key areas:</vt:lpstr>
      <vt:lpstr>We recommend balance within these three key areas in FY 13/14 by:  </vt:lpstr>
      <vt:lpstr>We recommend balance within these three key areas in FY 13/14 by: </vt:lpstr>
      <vt:lpstr>We recommend balance within these three key areas in FY 13/14 by: </vt:lpstr>
      <vt:lpstr>Slide 9</vt:lpstr>
      <vt:lpstr>Slide 10</vt:lpstr>
      <vt:lpstr>Budget Highlights - FY 2013/14 Budget: </vt:lpstr>
      <vt:lpstr> Annual Property Tax Impact of Maintaining the $12.55 Levy:</vt:lpstr>
      <vt:lpstr>Slide 13</vt:lpstr>
      <vt:lpstr>Slide 14</vt:lpstr>
      <vt:lpstr>FY 2013/14 Budget Highlights</vt:lpstr>
      <vt:lpstr>Union Settlements</vt:lpstr>
      <vt:lpstr>FY 2013/14 Budget Highlights: 3)  Projects Major Revenues to remain Stable</vt:lpstr>
      <vt:lpstr>Building Permit History</vt:lpstr>
      <vt:lpstr>FY 2013/14 Budget Highlights: 4)  All Major Fund Balances to remain stable </vt:lpstr>
      <vt:lpstr>FY 2013/14 Budget Highlights:</vt:lpstr>
      <vt:lpstr>FY 2012/13 Budget Highlights:</vt:lpstr>
      <vt:lpstr> FY 2013/14 Budget Highlights:  7) Gaming Revenue - $1.670 million </vt:lpstr>
      <vt:lpstr>8) Community Improvement Program  2013  Construction Season: $15.4 million </vt:lpstr>
      <vt:lpstr>Community Improvement Program  2013  Construction Season: $15.4 million  </vt:lpstr>
      <vt:lpstr>Slide 25</vt:lpstr>
      <vt:lpstr>Capital Equipment Requests</vt:lpstr>
      <vt:lpstr>FY 2013/14 Budget Highlights: 9) User Fees - </vt:lpstr>
      <vt:lpstr>Proposed Solid Waste Fee Increase 3% </vt:lpstr>
      <vt:lpstr>Slide 29</vt:lpstr>
      <vt:lpstr>$5.98 million Storm Water Projects thru FY 17/18:</vt:lpstr>
      <vt:lpstr>Slide 31</vt:lpstr>
      <vt:lpstr>$9.46 million Sewer Utility Projects thru FY 17/18:</vt:lpstr>
      <vt:lpstr> Annual Impact of Taxes &amp; Fee Changes in  FY 13/14 Budget: </vt:lpstr>
      <vt:lpstr>Slide 34</vt:lpstr>
      <vt:lpstr>We are pleased to report…</vt:lpstr>
      <vt:lpstr>Slide 36</vt:lpstr>
      <vt:lpstr>Slide 37</vt:lpstr>
    </vt:vector>
  </TitlesOfParts>
  <Company>City of Bettendorf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CarolB</dc:creator>
  <cp:lastModifiedBy>lauranh</cp:lastModifiedBy>
  <cp:revision>1247</cp:revision>
  <cp:lastPrinted>2006-03-02T20:16:18Z</cp:lastPrinted>
  <dcterms:created xsi:type="dcterms:W3CDTF">2004-02-05T00:51:30Z</dcterms:created>
  <dcterms:modified xsi:type="dcterms:W3CDTF">2013-02-12T15:44:58Z</dcterms:modified>
</cp:coreProperties>
</file>