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332" r:id="rId2"/>
    <p:sldId id="308" r:id="rId3"/>
    <p:sldId id="376" r:id="rId4"/>
    <p:sldId id="309" r:id="rId5"/>
    <p:sldId id="347" r:id="rId6"/>
    <p:sldId id="381" r:id="rId7"/>
    <p:sldId id="380" r:id="rId8"/>
    <p:sldId id="349" r:id="rId9"/>
    <p:sldId id="328" r:id="rId10"/>
    <p:sldId id="313" r:id="rId11"/>
    <p:sldId id="379" r:id="rId12"/>
    <p:sldId id="326" r:id="rId13"/>
    <p:sldId id="382" r:id="rId14"/>
    <p:sldId id="384" r:id="rId15"/>
    <p:sldId id="348" r:id="rId16"/>
    <p:sldId id="310" r:id="rId17"/>
    <p:sldId id="378" r:id="rId18"/>
    <p:sldId id="311" r:id="rId19"/>
    <p:sldId id="373" r:id="rId20"/>
    <p:sldId id="385" r:id="rId21"/>
    <p:sldId id="356" r:id="rId22"/>
    <p:sldId id="375" r:id="rId23"/>
    <p:sldId id="377" r:id="rId24"/>
    <p:sldId id="374" r:id="rId25"/>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elly J Farrell" initials="KJF" lastIdx="10" clrIdx="0"/>
  <p:cmAuthor id="1" name="jmorton" initials="j"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5D1CB"/>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94" autoAdjust="0"/>
    <p:restoredTop sz="94654" autoAdjust="0"/>
  </p:normalViewPr>
  <p:slideViewPr>
    <p:cSldViewPr>
      <p:cViewPr varScale="1">
        <p:scale>
          <a:sx n="103" d="100"/>
          <a:sy n="103" d="100"/>
        </p:scale>
        <p:origin x="-1122" y="-96"/>
      </p:cViewPr>
      <p:guideLst>
        <p:guide orient="horz" pos="2160"/>
        <p:guide pos="2880"/>
      </p:guideLst>
    </p:cSldViewPr>
  </p:slideViewPr>
  <p:outlineViewPr>
    <p:cViewPr>
      <p:scale>
        <a:sx n="33" d="100"/>
        <a:sy n="33" d="100"/>
      </p:scale>
      <p:origin x="0" y="126"/>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69920" cy="480060"/>
          </a:xfrm>
          <a:prstGeom prst="rect">
            <a:avLst/>
          </a:prstGeom>
        </p:spPr>
        <p:txBody>
          <a:bodyPr vert="horz" lIns="96636" tIns="48318" rIns="96636" bIns="48318" rtlCol="0"/>
          <a:lstStyle>
            <a:lvl1pPr algn="l">
              <a:defRPr sz="1200"/>
            </a:lvl1pPr>
          </a:lstStyle>
          <a:p>
            <a:endParaRPr lang="en-US" dirty="0"/>
          </a:p>
        </p:txBody>
      </p:sp>
      <p:sp>
        <p:nvSpPr>
          <p:cNvPr id="3" name="Date Placeholder 2"/>
          <p:cNvSpPr>
            <a:spLocks noGrp="1"/>
          </p:cNvSpPr>
          <p:nvPr>
            <p:ph type="dt" sz="quarter" idx="1"/>
          </p:nvPr>
        </p:nvSpPr>
        <p:spPr>
          <a:xfrm>
            <a:off x="4143590" y="0"/>
            <a:ext cx="3169920" cy="480060"/>
          </a:xfrm>
          <a:prstGeom prst="rect">
            <a:avLst/>
          </a:prstGeom>
        </p:spPr>
        <p:txBody>
          <a:bodyPr vert="horz" lIns="96636" tIns="48318" rIns="96636" bIns="48318" rtlCol="0"/>
          <a:lstStyle>
            <a:lvl1pPr algn="r">
              <a:defRPr sz="1200"/>
            </a:lvl1pPr>
          </a:lstStyle>
          <a:p>
            <a:fld id="{04AF10E5-8F3E-477E-8321-30B985786E26}" type="datetimeFigureOut">
              <a:rPr lang="en-US" smtClean="0"/>
              <a:pPr/>
              <a:t>10/15/2012</a:t>
            </a:fld>
            <a:endParaRPr lang="en-US" dirty="0"/>
          </a:p>
        </p:txBody>
      </p:sp>
      <p:sp>
        <p:nvSpPr>
          <p:cNvPr id="4" name="Footer Placeholder 3"/>
          <p:cNvSpPr>
            <a:spLocks noGrp="1"/>
          </p:cNvSpPr>
          <p:nvPr>
            <p:ph type="ftr" sz="quarter" idx="2"/>
          </p:nvPr>
        </p:nvSpPr>
        <p:spPr>
          <a:xfrm>
            <a:off x="1" y="9119474"/>
            <a:ext cx="3169920" cy="480060"/>
          </a:xfrm>
          <a:prstGeom prst="rect">
            <a:avLst/>
          </a:prstGeom>
        </p:spPr>
        <p:txBody>
          <a:bodyPr vert="horz" lIns="96636" tIns="48318" rIns="96636" bIns="48318"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590" y="9119474"/>
            <a:ext cx="3169920" cy="480060"/>
          </a:xfrm>
          <a:prstGeom prst="rect">
            <a:avLst/>
          </a:prstGeom>
        </p:spPr>
        <p:txBody>
          <a:bodyPr vert="horz" lIns="96636" tIns="48318" rIns="96636" bIns="48318" rtlCol="0" anchor="b"/>
          <a:lstStyle>
            <a:lvl1pPr algn="r">
              <a:defRPr sz="1200"/>
            </a:lvl1pPr>
          </a:lstStyle>
          <a:p>
            <a:fld id="{05A544B9-4C1A-4FDF-9E10-FDEABDAEC956}"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69920" cy="480060"/>
          </a:xfrm>
          <a:prstGeom prst="rect">
            <a:avLst/>
          </a:prstGeom>
        </p:spPr>
        <p:txBody>
          <a:bodyPr vert="horz" lIns="96636" tIns="48318" rIns="96636" bIns="48318" rtlCol="0"/>
          <a:lstStyle>
            <a:lvl1pPr algn="l">
              <a:defRPr sz="1200"/>
            </a:lvl1pPr>
          </a:lstStyle>
          <a:p>
            <a:endParaRPr lang="en-US" dirty="0"/>
          </a:p>
        </p:txBody>
      </p:sp>
      <p:sp>
        <p:nvSpPr>
          <p:cNvPr id="3" name="Date Placeholder 2"/>
          <p:cNvSpPr>
            <a:spLocks noGrp="1"/>
          </p:cNvSpPr>
          <p:nvPr>
            <p:ph type="dt" idx="1"/>
          </p:nvPr>
        </p:nvSpPr>
        <p:spPr>
          <a:xfrm>
            <a:off x="4143590" y="0"/>
            <a:ext cx="3169920" cy="480060"/>
          </a:xfrm>
          <a:prstGeom prst="rect">
            <a:avLst/>
          </a:prstGeom>
        </p:spPr>
        <p:txBody>
          <a:bodyPr vert="horz" lIns="96636" tIns="48318" rIns="96636" bIns="48318" rtlCol="0"/>
          <a:lstStyle>
            <a:lvl1pPr algn="r">
              <a:defRPr sz="1200"/>
            </a:lvl1pPr>
          </a:lstStyle>
          <a:p>
            <a:fld id="{FC5D18EA-CAE9-4674-A8C0-9A5344DE4ED9}" type="datetimeFigureOut">
              <a:rPr lang="en-US" smtClean="0"/>
              <a:pPr/>
              <a:t>10/15/2012</a:t>
            </a:fld>
            <a:endParaRPr lang="en-US" dirty="0"/>
          </a:p>
        </p:txBody>
      </p:sp>
      <p:sp>
        <p:nvSpPr>
          <p:cNvPr id="4" name="Slide Image Placeholder 3"/>
          <p:cNvSpPr>
            <a:spLocks noGrp="1" noRot="1" noChangeAspect="1"/>
          </p:cNvSpPr>
          <p:nvPr>
            <p:ph type="sldImg" idx="2"/>
          </p:nvPr>
        </p:nvSpPr>
        <p:spPr>
          <a:xfrm>
            <a:off x="1258888" y="722313"/>
            <a:ext cx="4797425" cy="3598862"/>
          </a:xfrm>
          <a:prstGeom prst="rect">
            <a:avLst/>
          </a:prstGeom>
          <a:noFill/>
          <a:ln w="12700">
            <a:solidFill>
              <a:prstClr val="black"/>
            </a:solidFill>
          </a:ln>
        </p:spPr>
        <p:txBody>
          <a:bodyPr vert="horz" lIns="96636" tIns="48318" rIns="96636" bIns="48318" rtlCol="0" anchor="ctr"/>
          <a:lstStyle/>
          <a:p>
            <a:endParaRPr lang="en-US" dirty="0"/>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36" tIns="48318" rIns="96636" bIns="483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9119474"/>
            <a:ext cx="3169920" cy="480060"/>
          </a:xfrm>
          <a:prstGeom prst="rect">
            <a:avLst/>
          </a:prstGeom>
        </p:spPr>
        <p:txBody>
          <a:bodyPr vert="horz" lIns="96636" tIns="48318" rIns="96636" bIns="48318"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90" y="9119474"/>
            <a:ext cx="3169920" cy="480060"/>
          </a:xfrm>
          <a:prstGeom prst="rect">
            <a:avLst/>
          </a:prstGeom>
        </p:spPr>
        <p:txBody>
          <a:bodyPr vert="horz" lIns="96636" tIns="48318" rIns="96636" bIns="48318" rtlCol="0" anchor="b"/>
          <a:lstStyle>
            <a:lvl1pPr algn="r">
              <a:defRPr sz="1200"/>
            </a:lvl1pPr>
          </a:lstStyle>
          <a:p>
            <a:fld id="{450CA9F0-C6C6-479A-AB71-F24EEEE2D9B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pPr defTabSz="964572"/>
            <a:fld id="{948BC456-BA1D-426A-98F6-426044EF96C2}" type="slidenum">
              <a:rPr lang="en-US" smtClean="0"/>
              <a:pPr defTabSz="964572"/>
              <a:t>2</a:t>
            </a:fld>
            <a:endParaRPr lang="en-US" dirty="0" smtClean="0"/>
          </a:p>
        </p:txBody>
      </p:sp>
      <p:sp>
        <p:nvSpPr>
          <p:cNvPr id="30723" name="Rectangle 2"/>
          <p:cNvSpPr>
            <a:spLocks noGrp="1" noRot="1" noChangeAspect="1" noChangeArrowheads="1" noTextEdit="1"/>
          </p:cNvSpPr>
          <p:nvPr>
            <p:ph type="sldImg"/>
          </p:nvPr>
        </p:nvSpPr>
        <p:spPr>
          <a:xfrm>
            <a:off x="1257300" y="720725"/>
            <a:ext cx="4797425" cy="3598863"/>
          </a:xfrm>
          <a:ln/>
        </p:spPr>
      </p:sp>
      <p:sp>
        <p:nvSpPr>
          <p:cNvPr id="30724" name="Rectangle 3"/>
          <p:cNvSpPr>
            <a:spLocks noGrp="1" noChangeArrowheads="1"/>
          </p:cNvSpPr>
          <p:nvPr>
            <p:ph type="body" idx="1"/>
          </p:nvPr>
        </p:nvSpPr>
        <p:spPr>
          <a:xfrm>
            <a:off x="977464" y="4495227"/>
            <a:ext cx="5360276" cy="2587465"/>
          </a:xfrm>
          <a:noFill/>
          <a:ln/>
        </p:spPr>
        <p:txBody>
          <a:bodyPr/>
          <a:lstStyle/>
          <a:p>
            <a:pPr eaLnBrk="1" hangingPunct="1"/>
            <a:endParaRPr lang="en-US" sz="18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50CA9F0-C6C6-479A-AB71-F24EEEE2D9B5}" type="slidenum">
              <a:rPr lang="en-US" smtClean="0"/>
              <a:pPr/>
              <a:t>12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pPr defTabSz="964572"/>
            <a:fld id="{948BC456-BA1D-426A-98F6-426044EF96C2}" type="slidenum">
              <a:rPr lang="en-US" smtClean="0"/>
              <a:pPr defTabSz="964572"/>
              <a:t>24</a:t>
            </a:fld>
            <a:endParaRPr lang="en-US" dirty="0" smtClean="0"/>
          </a:p>
        </p:txBody>
      </p:sp>
      <p:sp>
        <p:nvSpPr>
          <p:cNvPr id="30723" name="Rectangle 2"/>
          <p:cNvSpPr>
            <a:spLocks noGrp="1" noRot="1" noChangeAspect="1" noChangeArrowheads="1" noTextEdit="1"/>
          </p:cNvSpPr>
          <p:nvPr>
            <p:ph type="sldImg"/>
          </p:nvPr>
        </p:nvSpPr>
        <p:spPr>
          <a:xfrm>
            <a:off x="1257300" y="720725"/>
            <a:ext cx="4797425" cy="3598863"/>
          </a:xfrm>
          <a:ln/>
        </p:spPr>
      </p:sp>
      <p:sp>
        <p:nvSpPr>
          <p:cNvPr id="30724" name="Rectangle 3"/>
          <p:cNvSpPr>
            <a:spLocks noGrp="1" noChangeArrowheads="1"/>
          </p:cNvSpPr>
          <p:nvPr>
            <p:ph type="body" idx="1"/>
          </p:nvPr>
        </p:nvSpPr>
        <p:spPr>
          <a:xfrm>
            <a:off x="977464" y="4495227"/>
            <a:ext cx="5360276" cy="2587465"/>
          </a:xfrm>
          <a:noFill/>
          <a:ln/>
        </p:spPr>
        <p:txBody>
          <a:bodyPr/>
          <a:lstStyle/>
          <a:p>
            <a:pPr eaLnBrk="1" hangingPunct="1"/>
            <a:endParaRPr lang="en-US" sz="18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096000" y="6340475"/>
            <a:ext cx="2133600" cy="365125"/>
          </a:xfrm>
        </p:spPr>
        <p:txBody>
          <a:bodyPr/>
          <a:lstStyle/>
          <a:p>
            <a:fld id="{4A9DBED6-62B5-497A-8A56-85453E6629F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p:txBody>
          <a:bodyPr/>
          <a:lstStyle/>
          <a:p>
            <a:fld id="{4A9DBED6-62B5-497A-8A56-85453E6629F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33A6FB-BE4C-4599-9A98-0255BAB517B4}" type="datetime1">
              <a:rPr lang="en-US" smtClean="0"/>
              <a:pPr/>
              <a:t>10/15/2012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9DBED6-62B5-497A-8A56-85453E6629F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3054CF2-4203-4A99-B0C0-15C7E1713ED1}" type="datetime1">
              <a:rPr lang="en-US" smtClean="0"/>
              <a:pPr/>
              <a:t>10/15/2012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9DBED6-62B5-497A-8A56-85453E6629F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1949CC5-88C9-4B27-BF17-FA4BE8906094}" type="datetime1">
              <a:rPr lang="en-US" smtClean="0"/>
              <a:pPr/>
              <a:t>10/15/2012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9DBED6-62B5-497A-8A56-85453E6629F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FEF87C-871C-42A9-889D-5FE9707F7733}" type="datetime1">
              <a:rPr lang="en-US" smtClean="0"/>
              <a:pPr/>
              <a:t>10/15/2012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9DBED6-62B5-497A-8A56-85453E6629F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8EBDF2-869A-4C0E-93EB-C622366C188A}" type="datetime1">
              <a:rPr lang="en-US" smtClean="0"/>
              <a:pPr/>
              <a:t>10/15/2012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9DBED6-62B5-497A-8A56-85453E6629F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3A0360-18F5-4564-9D64-6C81C1FB7479}" type="datetime1">
              <a:rPr lang="en-US" smtClean="0"/>
              <a:pPr/>
              <a:t>10/15/2012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9DBED6-62B5-497A-8A56-85453E6629F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325A48-16CF-4E2B-87A6-9B8FED44FBE9}" type="datetime1">
              <a:rPr lang="en-US" smtClean="0"/>
              <a:pPr/>
              <a:t>10/15/2012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9DBED6-62B5-497A-8A56-85453E6629F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E834D5-F218-4448-A1E6-D6AD7216E2EC}" type="datetime1">
              <a:rPr lang="en-US" smtClean="0"/>
              <a:pPr/>
              <a:t>10/15/2012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9DBED6-62B5-497A-8A56-85453E6629F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954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smtClean="0"/>
          </a:p>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9DBED6-62B5-497A-8A56-85453E6629F2}" type="slidenum">
              <a:rPr lang="en-US" smtClean="0"/>
              <a:pPr/>
              <a:t>‹#›</a:t>
            </a:fld>
            <a:endParaRPr lang="en-US" dirty="0"/>
          </a:p>
        </p:txBody>
      </p:sp>
      <p:pic>
        <p:nvPicPr>
          <p:cNvPr id="12" name="Picture 11" descr="Dotlogo2 [Converted].png"/>
          <p:cNvPicPr>
            <a:picLocks noChangeAspect="1"/>
          </p:cNvPicPr>
          <p:nvPr userDrawn="1"/>
        </p:nvPicPr>
        <p:blipFill>
          <a:blip r:embed="rId14" cstate="print"/>
          <a:stretch>
            <a:fillRect/>
          </a:stretch>
        </p:blipFill>
        <p:spPr>
          <a:xfrm>
            <a:off x="533400" y="6172200"/>
            <a:ext cx="1682318" cy="469590"/>
          </a:xfrm>
          <a:prstGeom prst="rect">
            <a:avLst/>
          </a:prstGeom>
        </p:spPr>
      </p:pic>
      <p:pic>
        <p:nvPicPr>
          <p:cNvPr id="15" name="Picture 14" descr="IDOT_logo_sm.png"/>
          <p:cNvPicPr>
            <a:picLocks noChangeAspect="1"/>
          </p:cNvPicPr>
          <p:nvPr userDrawn="1"/>
        </p:nvPicPr>
        <p:blipFill>
          <a:blip r:embed="rId15" cstate="print"/>
          <a:stretch>
            <a:fillRect/>
          </a:stretch>
        </p:blipFill>
        <p:spPr>
          <a:xfrm>
            <a:off x="2057400" y="6019800"/>
            <a:ext cx="2803201" cy="698441"/>
          </a:xfrm>
          <a:prstGeom prst="rect">
            <a:avLst/>
          </a:prstGeom>
        </p:spPr>
      </p:pic>
      <p:pic>
        <p:nvPicPr>
          <p:cNvPr id="16" name="Picture 2"/>
          <p:cNvPicPr>
            <a:picLocks noChangeAspect="1" noChangeArrowheads="1"/>
          </p:cNvPicPr>
          <p:nvPr userDrawn="1"/>
        </p:nvPicPr>
        <p:blipFill>
          <a:blip r:embed="rId16" cstate="print"/>
          <a:srcRect/>
          <a:stretch>
            <a:fillRect/>
          </a:stretch>
        </p:blipFill>
        <p:spPr bwMode="auto">
          <a:xfrm>
            <a:off x="3733800" y="6172200"/>
            <a:ext cx="1524000" cy="378354"/>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800" dirty="0" smtClean="0"/>
              <a:t/>
            </a:r>
            <a:br>
              <a:rPr lang="en-US" sz="4800" dirty="0" smtClean="0"/>
            </a:br>
            <a:r>
              <a:rPr lang="en-US" sz="4800" dirty="0" smtClean="0"/>
              <a:t/>
            </a:r>
            <a:br>
              <a:rPr lang="en-US" sz="4800" dirty="0" smtClean="0"/>
            </a:br>
            <a:r>
              <a:rPr lang="en-US" sz="5300" b="1" dirty="0" smtClean="0"/>
              <a:t>Chicago to </a:t>
            </a:r>
            <a:r>
              <a:rPr lang="en-US" sz="5300" b="1" dirty="0" smtClean="0"/>
              <a:t/>
            </a:r>
            <a:br>
              <a:rPr lang="en-US" sz="5300" b="1" dirty="0" smtClean="0"/>
            </a:br>
            <a:r>
              <a:rPr lang="en-US" sz="5300" b="1" dirty="0" smtClean="0"/>
              <a:t>Council Bluffs-Omaha</a:t>
            </a:r>
            <a:r>
              <a:rPr lang="en-US" sz="5300" b="1" dirty="0" smtClean="0"/>
              <a:t/>
            </a:r>
            <a:br>
              <a:rPr lang="en-US" sz="5300" b="1" dirty="0" smtClean="0"/>
            </a:br>
            <a:r>
              <a:rPr lang="en-US" dirty="0" smtClean="0"/>
              <a:t/>
            </a:r>
            <a:br>
              <a:rPr lang="en-US" dirty="0" smtClean="0"/>
            </a:br>
            <a:endParaRPr lang="en-US" dirty="0"/>
          </a:p>
        </p:txBody>
      </p:sp>
      <p:sp>
        <p:nvSpPr>
          <p:cNvPr id="3" name="Subtitle 2"/>
          <p:cNvSpPr>
            <a:spLocks noGrp="1"/>
          </p:cNvSpPr>
          <p:nvPr>
            <p:ph type="subTitle" idx="1"/>
          </p:nvPr>
        </p:nvSpPr>
        <p:spPr>
          <a:xfrm>
            <a:off x="1371600" y="3886200"/>
            <a:ext cx="6400800" cy="1752600"/>
          </a:xfrm>
        </p:spPr>
        <p:txBody>
          <a:bodyPr/>
          <a:lstStyle/>
          <a:p>
            <a:endParaRPr lang="en-US" dirty="0" smtClean="0">
              <a:solidFill>
                <a:srgbClr val="FF0000"/>
              </a:solidFill>
            </a:endParaRPr>
          </a:p>
          <a:p>
            <a:r>
              <a:rPr lang="en-US" dirty="0" smtClean="0">
                <a:solidFill>
                  <a:srgbClr val="FF0000"/>
                </a:solidFill>
              </a:rPr>
              <a:t>Add </a:t>
            </a:r>
            <a:r>
              <a:rPr lang="en-US" dirty="0" smtClean="0">
                <a:solidFill>
                  <a:srgbClr val="FF0000"/>
                </a:solidFill>
              </a:rPr>
              <a:t>date here</a:t>
            </a:r>
          </a:p>
          <a:p>
            <a:endParaRPr lang="en-US" dirty="0" smtClean="0">
              <a:solidFill>
                <a:schemeClr val="tx1"/>
              </a:solidFill>
            </a:endParaRPr>
          </a:p>
          <a:p>
            <a:endParaRPr lang="en-US" dirty="0">
              <a:solidFill>
                <a:schemeClr val="tx1"/>
              </a:solidFill>
            </a:endParaRPr>
          </a:p>
        </p:txBody>
      </p:sp>
      <p:sp>
        <p:nvSpPr>
          <p:cNvPr id="5" name="Slide Number Placeholder 4"/>
          <p:cNvSpPr>
            <a:spLocks noGrp="1"/>
          </p:cNvSpPr>
          <p:nvPr>
            <p:ph type="sldNum" sz="quarter" idx="4294967295"/>
          </p:nvPr>
        </p:nvSpPr>
        <p:spPr>
          <a:xfrm>
            <a:off x="6553200" y="6356350"/>
            <a:ext cx="2133600" cy="365125"/>
          </a:xfrm>
        </p:spPr>
        <p:txBody>
          <a:bodyPr/>
          <a:lstStyle/>
          <a:p>
            <a:fld id="{4A9DBED6-62B5-497A-8A56-85453E6629F2}" type="slidenum">
              <a:rPr lang="en-US" smtClean="0"/>
              <a:pPr/>
              <a:t>1</a:t>
            </a:fld>
            <a:endParaRPr lang="en-US" dirty="0"/>
          </a:p>
        </p:txBody>
      </p:sp>
      <p:sp>
        <p:nvSpPr>
          <p:cNvPr id="6" name="Title 1"/>
          <p:cNvSpPr txBox="1">
            <a:spLocks/>
          </p:cNvSpPr>
          <p:nvPr/>
        </p:nvSpPr>
        <p:spPr>
          <a:xfrm>
            <a:off x="685800" y="2949575"/>
            <a:ext cx="7772400" cy="1470025"/>
          </a:xfrm>
          <a:prstGeom prst="rect">
            <a:avLst/>
          </a:prstGeom>
        </p:spPr>
        <p:txBody>
          <a:bodyPr vert="horz" lIns="91440" tIns="45720" rIns="91440" bIns="45720" rtlCol="0" anchor="ctr">
            <a:normAutofit fontScale="5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smtClean="0">
                <a:ln>
                  <a:noFill/>
                </a:ln>
                <a:solidFill>
                  <a:schemeClr val="tx1"/>
                </a:solidFill>
                <a:effectLst/>
                <a:uLnTx/>
                <a:uFillTx/>
                <a:latin typeface="+mj-lt"/>
                <a:ea typeface="+mj-ea"/>
                <a:cs typeface="+mj-cs"/>
              </a:rPr>
              <a:t/>
            </a:r>
            <a:br>
              <a:rPr kumimoji="0" lang="en-US" sz="4800" b="0" i="0" u="none" strike="noStrike" kern="1200" cap="none" spc="0" normalizeH="0" baseline="0" noProof="0" dirty="0" smtClean="0">
                <a:ln>
                  <a:noFill/>
                </a:ln>
                <a:solidFill>
                  <a:schemeClr val="tx1"/>
                </a:solidFill>
                <a:effectLst/>
                <a:uLnTx/>
                <a:uFillTx/>
                <a:latin typeface="+mj-lt"/>
                <a:ea typeface="+mj-ea"/>
                <a:cs typeface="+mj-cs"/>
              </a:rPr>
            </a:br>
            <a:r>
              <a:rPr kumimoji="0" lang="en-US" sz="4800" b="0" i="0" u="none" strike="noStrike" kern="1200" cap="none" spc="0" normalizeH="0" baseline="0" noProof="0" dirty="0" smtClean="0">
                <a:ln>
                  <a:noFill/>
                </a:ln>
                <a:solidFill>
                  <a:schemeClr val="tx1"/>
                </a:solidFill>
                <a:effectLst/>
                <a:uLnTx/>
                <a:uFillTx/>
                <a:latin typeface="+mj-lt"/>
                <a:ea typeface="+mj-ea"/>
                <a:cs typeface="+mj-cs"/>
              </a:rPr>
              <a:t/>
            </a:r>
            <a:br>
              <a:rPr kumimoji="0" lang="en-US" sz="4800" b="0" i="0" u="none" strike="noStrike" kern="1200" cap="none" spc="0" normalizeH="0" baseline="0" noProof="0" dirty="0" smtClean="0">
                <a:ln>
                  <a:noFill/>
                </a:ln>
                <a:solidFill>
                  <a:schemeClr val="tx1"/>
                </a:solidFill>
                <a:effectLst/>
                <a:uLnTx/>
                <a:uFillTx/>
                <a:latin typeface="+mj-lt"/>
                <a:ea typeface="+mj-ea"/>
                <a:cs typeface="+mj-cs"/>
              </a:rPr>
            </a:br>
            <a:r>
              <a:rPr kumimoji="0" lang="en-US" sz="6900" b="1" i="0" u="none" strike="noStrike" kern="1200" cap="none" spc="0" normalizeH="0" baseline="0" noProof="0" dirty="0" smtClean="0">
                <a:ln>
                  <a:noFill/>
                </a:ln>
                <a:solidFill>
                  <a:schemeClr val="tx1"/>
                </a:solidFill>
                <a:effectLst/>
                <a:uLnTx/>
                <a:uFillTx/>
                <a:latin typeface="+mj-lt"/>
                <a:ea typeface="+mj-ea"/>
                <a:cs typeface="+mj-cs"/>
              </a:rPr>
              <a:t>Regional Passenger Rail Planning Study</a:t>
            </a:r>
            <a:r>
              <a:rPr kumimoji="0" lang="en-US" sz="5300" b="0" i="0" u="none" strike="noStrike" kern="1200" cap="none" spc="0" normalizeH="0" baseline="0" noProof="0" dirty="0" smtClean="0">
                <a:ln>
                  <a:noFill/>
                </a:ln>
                <a:solidFill>
                  <a:schemeClr val="tx1"/>
                </a:solidFill>
                <a:effectLst/>
                <a:uLnTx/>
                <a:uFillTx/>
                <a:latin typeface="+mj-lt"/>
                <a:ea typeface="+mj-ea"/>
                <a:cs typeface="+mj-cs"/>
              </a:rPr>
              <a:t/>
            </a:r>
            <a:br>
              <a:rPr kumimoji="0" lang="en-US" sz="5300" b="0" i="0" u="none" strike="noStrike" kern="1200" cap="none" spc="0" normalizeH="0" baseline="0" noProof="0" dirty="0" smtClean="0">
                <a:ln>
                  <a:noFill/>
                </a:ln>
                <a:solidFill>
                  <a:schemeClr val="tx1"/>
                </a:solidFill>
                <a:effectLst/>
                <a:uLnTx/>
                <a:uFillTx/>
                <a:latin typeface="+mj-lt"/>
                <a:ea typeface="+mj-ea"/>
                <a:cs typeface="+mj-cs"/>
              </a:rPr>
            </a:b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p:txBody>
          <a:bodyPr>
            <a:noAutofit/>
          </a:bodyPr>
          <a:lstStyle/>
          <a:p>
            <a:pPr>
              <a:defRPr/>
            </a:pPr>
            <a:r>
              <a:rPr lang="en-US" dirty="0" smtClean="0">
                <a:effectLst>
                  <a:outerShdw blurRad="38100" dist="38100" dir="2700000" algn="tl">
                    <a:srgbClr val="C0C0C0"/>
                  </a:outerShdw>
                </a:effectLst>
              </a:rPr>
              <a:t>What is the study?</a:t>
            </a:r>
          </a:p>
        </p:txBody>
      </p:sp>
      <p:sp>
        <p:nvSpPr>
          <p:cNvPr id="5" name="Content Placeholder 4"/>
          <p:cNvSpPr>
            <a:spLocks noGrp="1"/>
          </p:cNvSpPr>
          <p:nvPr>
            <p:ph idx="1"/>
          </p:nvPr>
        </p:nvSpPr>
        <p:spPr/>
        <p:txBody>
          <a:bodyPr>
            <a:normAutofit fontScale="92500"/>
          </a:bodyPr>
          <a:lstStyle/>
          <a:p>
            <a:pPr>
              <a:lnSpc>
                <a:spcPct val="120000"/>
              </a:lnSpc>
            </a:pPr>
            <a:r>
              <a:rPr lang="en-US" sz="2800" dirty="0" smtClean="0"/>
              <a:t>The Iowa Department of Transportation, in cooperation with the Federal Railroad Administration (FRA)and Illinois Department of Transportation, is studying the feasibility of expanding existing passenger rail service and developing a new regional passenger rail service from Chicago, Ill., </a:t>
            </a:r>
            <a:r>
              <a:rPr lang="en-US" sz="2800" dirty="0" smtClean="0"/>
              <a:t>to Council Bluffs, Iowa, and Omaha, Neb.</a:t>
            </a:r>
            <a:endParaRPr lang="en-US" sz="2800" dirty="0" smtClean="0"/>
          </a:p>
          <a:p>
            <a:pPr>
              <a:lnSpc>
                <a:spcPct val="120000"/>
              </a:lnSpc>
            </a:pPr>
            <a:r>
              <a:rPr lang="en-US" sz="2800" dirty="0" smtClean="0"/>
              <a:t>This study will be a major step in assessing the viability of a regional intercity passenger rail system serving Iowa and the Midwest through this corridor.</a:t>
            </a:r>
          </a:p>
          <a:p>
            <a:endParaRPr lang="en-US" sz="2400" dirty="0"/>
          </a:p>
        </p:txBody>
      </p:sp>
      <p:sp>
        <p:nvSpPr>
          <p:cNvPr id="8194" name="Slide Number Placeholder 5"/>
          <p:cNvSpPr>
            <a:spLocks noGrp="1"/>
          </p:cNvSpPr>
          <p:nvPr>
            <p:ph type="sldNum" sz="quarter" idx="12"/>
          </p:nvPr>
        </p:nvSpPr>
        <p:spPr>
          <a:noFill/>
        </p:spPr>
        <p:txBody>
          <a:bodyPr/>
          <a:lstStyle/>
          <a:p>
            <a:fld id="{62E69CBD-1935-4C88-8D5F-07745D8F794F}" type="slidenum">
              <a:rPr lang="en-US" smtClean="0"/>
              <a:pPr/>
              <a:t>2</a:t>
            </a:fld>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C0C0C0"/>
                  </a:outerShdw>
                </a:effectLst>
              </a:rPr>
              <a:t>Purpose of the study</a:t>
            </a:r>
            <a:endParaRPr lang="en-US" dirty="0"/>
          </a:p>
        </p:txBody>
      </p:sp>
      <p:sp>
        <p:nvSpPr>
          <p:cNvPr id="3" name="Content Placeholder 2"/>
          <p:cNvSpPr>
            <a:spLocks noGrp="1"/>
          </p:cNvSpPr>
          <p:nvPr>
            <p:ph idx="1"/>
          </p:nvPr>
        </p:nvSpPr>
        <p:spPr/>
        <p:txBody>
          <a:bodyPr/>
          <a:lstStyle/>
          <a:p>
            <a:r>
              <a:rPr lang="en-US" dirty="0" smtClean="0"/>
              <a:t>The purpose of this study is to: </a:t>
            </a:r>
          </a:p>
          <a:p>
            <a:pPr lvl="1"/>
            <a:r>
              <a:rPr lang="en-US" dirty="0" smtClean="0"/>
              <a:t>Evaluate potential route alternatives.</a:t>
            </a:r>
          </a:p>
          <a:p>
            <a:pPr lvl="1"/>
            <a:r>
              <a:rPr lang="en-US" dirty="0" smtClean="0"/>
              <a:t>Evaluate levels of service and ridership.</a:t>
            </a:r>
          </a:p>
          <a:p>
            <a:pPr lvl="1"/>
            <a:r>
              <a:rPr lang="en-US" dirty="0" smtClean="0"/>
              <a:t>Analyze environmental impacts. </a:t>
            </a:r>
          </a:p>
          <a:p>
            <a:pPr lvl="1"/>
            <a:r>
              <a:rPr lang="en-US" dirty="0" smtClean="0"/>
              <a:t>Determine a preferred Chicago to </a:t>
            </a:r>
            <a:r>
              <a:rPr lang="en-US" dirty="0" smtClean="0"/>
              <a:t>Council Bluffs-Omaha </a:t>
            </a:r>
            <a:r>
              <a:rPr lang="en-US" dirty="0" smtClean="0"/>
              <a:t>passenger rail route alternative for regional intercity passenger rail service.</a:t>
            </a:r>
          </a:p>
          <a:p>
            <a:pPr>
              <a:buNone/>
            </a:pPr>
            <a:endParaRPr lang="en-US" dirty="0"/>
          </a:p>
        </p:txBody>
      </p:sp>
      <p:sp>
        <p:nvSpPr>
          <p:cNvPr id="4" name="Slide Number Placeholder 3"/>
          <p:cNvSpPr>
            <a:spLocks noGrp="1"/>
          </p:cNvSpPr>
          <p:nvPr>
            <p:ph type="sldNum" sz="quarter" idx="12"/>
          </p:nvPr>
        </p:nvSpPr>
        <p:spPr/>
        <p:txBody>
          <a:bodyPr/>
          <a:lstStyle/>
          <a:p>
            <a:fld id="{4A9DBED6-62B5-497A-8A56-85453E6629F2}"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ffectLst>
                  <a:outerShdw blurRad="38100" dist="38100" dir="2700000" algn="tl">
                    <a:srgbClr val="C0C0C0"/>
                  </a:outerShdw>
                </a:effectLst>
              </a:rPr>
              <a:t>Study costs</a:t>
            </a:r>
            <a:endParaRPr lang="en-US" dirty="0"/>
          </a:p>
        </p:txBody>
      </p:sp>
      <p:sp>
        <p:nvSpPr>
          <p:cNvPr id="10243" name="Content Placeholder 2"/>
          <p:cNvSpPr>
            <a:spLocks noGrp="1"/>
          </p:cNvSpPr>
          <p:nvPr>
            <p:ph idx="1"/>
          </p:nvPr>
        </p:nvSpPr>
        <p:spPr>
          <a:xfrm>
            <a:off x="457200" y="1295400"/>
            <a:ext cx="8229600" cy="3810000"/>
          </a:xfrm>
        </p:spPr>
        <p:txBody>
          <a:bodyPr>
            <a:normAutofit/>
          </a:bodyPr>
          <a:lstStyle/>
          <a:p>
            <a:r>
              <a:rPr lang="en-US" dirty="0" smtClean="0"/>
              <a:t>Overall cost of the planning study: $2 million</a:t>
            </a:r>
            <a:br>
              <a:rPr lang="en-US" dirty="0" smtClean="0"/>
            </a:br>
            <a:endParaRPr lang="en-US" dirty="0" smtClean="0"/>
          </a:p>
          <a:p>
            <a:r>
              <a:rPr lang="en-US" dirty="0" smtClean="0"/>
              <a:t>Costs are allocated between the State of Iowa and FRA. </a:t>
            </a:r>
          </a:p>
          <a:p>
            <a:r>
              <a:rPr lang="en-US" dirty="0" smtClean="0"/>
              <a:t>Implementation costs will be identified during the study. </a:t>
            </a:r>
          </a:p>
          <a:p>
            <a:endParaRPr lang="en-US" dirty="0" smtClean="0"/>
          </a:p>
          <a:p>
            <a:pPr>
              <a:buNone/>
            </a:pPr>
            <a:endParaRPr lang="en-US" dirty="0" smtClean="0"/>
          </a:p>
          <a:p>
            <a:pPr>
              <a:buNone/>
            </a:pPr>
            <a:endParaRPr lang="en-US" dirty="0" smtClean="0"/>
          </a:p>
          <a:p>
            <a:endParaRPr lang="en-US" dirty="0" smtClean="0"/>
          </a:p>
        </p:txBody>
      </p:sp>
      <p:sp>
        <p:nvSpPr>
          <p:cNvPr id="10244" name="Slide Number Placeholder 3"/>
          <p:cNvSpPr>
            <a:spLocks noGrp="1"/>
          </p:cNvSpPr>
          <p:nvPr>
            <p:ph type="sldNum" sz="quarter" idx="12"/>
          </p:nvPr>
        </p:nvSpPr>
        <p:spPr>
          <a:noFill/>
        </p:spPr>
        <p:txBody>
          <a:bodyPr/>
          <a:lstStyle/>
          <a:p>
            <a:fld id="{2A738F3F-2B08-4C9A-BB38-72058851AF7E}" type="slidenum">
              <a:rPr lang="en-US" smtClean="0"/>
              <a:pPr/>
              <a:t>4</a:t>
            </a:fld>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effectLst>
                  <a:outerShdw blurRad="38100" dist="38100" dir="2700000" algn="tl">
                    <a:srgbClr val="C0C0C0"/>
                  </a:outerShdw>
                </a:effectLst>
              </a:rPr>
              <a:t>Collaboration – collecting input</a:t>
            </a:r>
            <a:endParaRPr lang="en-US" dirty="0"/>
          </a:p>
        </p:txBody>
      </p:sp>
      <p:sp>
        <p:nvSpPr>
          <p:cNvPr id="14339" name="Content Placeholder 2"/>
          <p:cNvSpPr>
            <a:spLocks noGrp="1"/>
          </p:cNvSpPr>
          <p:nvPr>
            <p:ph idx="1"/>
          </p:nvPr>
        </p:nvSpPr>
        <p:spPr>
          <a:xfrm>
            <a:off x="533400" y="1295400"/>
            <a:ext cx="8229600" cy="3657600"/>
          </a:xfrm>
        </p:spPr>
        <p:txBody>
          <a:bodyPr>
            <a:normAutofit/>
          </a:bodyPr>
          <a:lstStyle/>
          <a:p>
            <a:r>
              <a:rPr lang="en-US" dirty="0" smtClean="0"/>
              <a:t>Right now, during the planning and study phase of the project, the FRA and Iowa DOT are collecting input from federal, state and local agencies along with communities and other interested individuals, and the railroad companies that may host the passenger service. </a:t>
            </a:r>
          </a:p>
          <a:p>
            <a:pPr>
              <a:buNone/>
            </a:pPr>
            <a:endParaRPr lang="en-US" dirty="0" smtClean="0"/>
          </a:p>
          <a:p>
            <a:pPr lvl="2">
              <a:buNone/>
            </a:pPr>
            <a:endParaRPr lang="en-US" dirty="0" smtClean="0"/>
          </a:p>
          <a:p>
            <a:pPr lvl="2">
              <a:buNone/>
            </a:pPr>
            <a:endParaRPr lang="en-US" dirty="0" smtClean="0"/>
          </a:p>
          <a:p>
            <a:pPr>
              <a:buFontTx/>
              <a:buNone/>
            </a:pPr>
            <a:endParaRPr lang="en-US" dirty="0" smtClean="0"/>
          </a:p>
          <a:p>
            <a:endParaRPr lang="en-US" dirty="0" smtClean="0"/>
          </a:p>
          <a:p>
            <a:endParaRPr lang="en-US" dirty="0" smtClean="0"/>
          </a:p>
        </p:txBody>
      </p:sp>
      <p:sp>
        <p:nvSpPr>
          <p:cNvPr id="14340" name="Slide Number Placeholder 3"/>
          <p:cNvSpPr>
            <a:spLocks noGrp="1"/>
          </p:cNvSpPr>
          <p:nvPr>
            <p:ph type="sldNum" sz="quarter" idx="12"/>
          </p:nvPr>
        </p:nvSpPr>
        <p:spPr>
          <a:noFill/>
        </p:spPr>
        <p:txBody>
          <a:bodyPr/>
          <a:lstStyle/>
          <a:p>
            <a:fld id="{7C8207AC-2FDC-4B09-9CC2-7E8D72B5AC99}" type="slidenum">
              <a:rPr lang="en-US" smtClean="0"/>
              <a:pPr/>
              <a:t>5</a:t>
            </a:fld>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C0C0C0"/>
                  </a:outerShdw>
                </a:effectLst>
              </a:rPr>
              <a:t>Collaboration – between states</a:t>
            </a:r>
            <a:endParaRPr lang="en-US" dirty="0"/>
          </a:p>
        </p:txBody>
      </p:sp>
      <p:sp>
        <p:nvSpPr>
          <p:cNvPr id="3" name="Content Placeholder 2"/>
          <p:cNvSpPr>
            <a:spLocks noGrp="1"/>
          </p:cNvSpPr>
          <p:nvPr>
            <p:ph idx="1"/>
          </p:nvPr>
        </p:nvSpPr>
        <p:spPr>
          <a:xfrm>
            <a:off x="457200" y="1371600"/>
            <a:ext cx="8229600" cy="3810000"/>
          </a:xfrm>
        </p:spPr>
        <p:txBody>
          <a:bodyPr/>
          <a:lstStyle/>
          <a:p>
            <a:r>
              <a:rPr lang="en-US" dirty="0" smtClean="0"/>
              <a:t>Iowa and Illinois DOTs have a strong partnership to study and evaluate the potential Chicago to </a:t>
            </a:r>
            <a:r>
              <a:rPr lang="en-US" dirty="0" smtClean="0"/>
              <a:t>Council Bluffs-</a:t>
            </a:r>
            <a:r>
              <a:rPr lang="en-US" dirty="0" smtClean="0"/>
              <a:t>Omaha </a:t>
            </a:r>
            <a:r>
              <a:rPr lang="en-US" dirty="0" smtClean="0"/>
              <a:t>regional passenger rail service.</a:t>
            </a:r>
            <a:endParaRPr lang="en-US" dirty="0"/>
          </a:p>
        </p:txBody>
      </p:sp>
      <p:sp>
        <p:nvSpPr>
          <p:cNvPr id="4" name="Slide Number Placeholder 3"/>
          <p:cNvSpPr>
            <a:spLocks noGrp="1"/>
          </p:cNvSpPr>
          <p:nvPr>
            <p:ph type="sldNum" sz="quarter" idx="12"/>
          </p:nvPr>
        </p:nvSpPr>
        <p:spPr/>
        <p:txBody>
          <a:bodyPr/>
          <a:lstStyle/>
          <a:p>
            <a:fld id="{4A9DBED6-62B5-497A-8A56-85453E6629F2}"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C0C0C0"/>
                  </a:outerShdw>
                </a:effectLst>
              </a:rPr>
              <a:t>Collaboration – rail groups</a:t>
            </a:r>
            <a:endParaRPr lang="en-US" dirty="0"/>
          </a:p>
        </p:txBody>
      </p:sp>
      <p:sp>
        <p:nvSpPr>
          <p:cNvPr id="3" name="Content Placeholder 2"/>
          <p:cNvSpPr>
            <a:spLocks noGrp="1"/>
          </p:cNvSpPr>
          <p:nvPr>
            <p:ph idx="1"/>
          </p:nvPr>
        </p:nvSpPr>
        <p:spPr/>
        <p:txBody>
          <a:bodyPr/>
          <a:lstStyle/>
          <a:p>
            <a:r>
              <a:rPr lang="en-US" dirty="0" smtClean="0"/>
              <a:t>The Midwest High-Speed Rail Steering Group, representing nine Midwestern states, executed a Memorandum of Understanding in 2009 supporting Midwest routes connecting to the Chicago hub.</a:t>
            </a:r>
          </a:p>
          <a:p>
            <a:r>
              <a:rPr lang="en-US" dirty="0" smtClean="0">
                <a:solidFill>
                  <a:srgbClr val="FF0000"/>
                </a:solidFill>
              </a:rPr>
              <a:t>Add local rail groups if applicable</a:t>
            </a:r>
          </a:p>
          <a:p>
            <a:pPr>
              <a:buNone/>
            </a:pPr>
            <a:endParaRPr lang="en-US" dirty="0"/>
          </a:p>
        </p:txBody>
      </p:sp>
      <p:sp>
        <p:nvSpPr>
          <p:cNvPr id="4" name="Slide Number Placeholder 3"/>
          <p:cNvSpPr>
            <a:spLocks noGrp="1"/>
          </p:cNvSpPr>
          <p:nvPr>
            <p:ph type="sldNum" sz="quarter" idx="12"/>
          </p:nvPr>
        </p:nvSpPr>
        <p:spPr/>
        <p:txBody>
          <a:bodyPr/>
          <a:lstStyle/>
          <a:p>
            <a:fld id="{4A9DBED6-62B5-497A-8A56-85453E6629F2}"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effectLst>
                  <a:outerShdw blurRad="38100" dist="38100" dir="2700000" algn="tl">
                    <a:srgbClr val="C0C0C0"/>
                  </a:outerShdw>
                </a:effectLst>
              </a:rPr>
              <a:t>Route evaluation</a:t>
            </a:r>
            <a:endParaRPr lang="en-US" dirty="0"/>
          </a:p>
        </p:txBody>
      </p:sp>
      <p:sp>
        <p:nvSpPr>
          <p:cNvPr id="3" name="Content Placeholder 2"/>
          <p:cNvSpPr>
            <a:spLocks noGrp="1"/>
          </p:cNvSpPr>
          <p:nvPr>
            <p:ph idx="1"/>
          </p:nvPr>
        </p:nvSpPr>
        <p:spPr>
          <a:xfrm>
            <a:off x="457200" y="1295400"/>
            <a:ext cx="8229600" cy="4525963"/>
          </a:xfrm>
        </p:spPr>
        <p:txBody>
          <a:bodyPr>
            <a:normAutofit lnSpcReduction="10000"/>
          </a:bodyPr>
          <a:lstStyle/>
          <a:p>
            <a:r>
              <a:rPr lang="en-US" dirty="0" smtClean="0"/>
              <a:t>This study is the first step toward evaluating potential route alternatives between Chicago and </a:t>
            </a:r>
            <a:r>
              <a:rPr lang="en-US" dirty="0" smtClean="0"/>
              <a:t>Council Bluffs-Omaha </a:t>
            </a:r>
            <a:r>
              <a:rPr lang="en-US" dirty="0" smtClean="0"/>
              <a:t>for their:</a:t>
            </a:r>
          </a:p>
          <a:p>
            <a:pPr lvl="1"/>
            <a:r>
              <a:rPr lang="en-US" dirty="0" smtClean="0"/>
              <a:t>Costs of construction and operation.</a:t>
            </a:r>
          </a:p>
          <a:p>
            <a:pPr lvl="1"/>
            <a:r>
              <a:rPr lang="en-US" dirty="0" smtClean="0"/>
              <a:t>Travel times.</a:t>
            </a:r>
          </a:p>
          <a:p>
            <a:pPr lvl="1"/>
            <a:r>
              <a:rPr lang="en-US" dirty="0" smtClean="0"/>
              <a:t>Population and urban areas served.</a:t>
            </a:r>
          </a:p>
          <a:p>
            <a:pPr lvl="1"/>
            <a:r>
              <a:rPr lang="en-US" dirty="0" smtClean="0"/>
              <a:t>Ridership and revenue potential.</a:t>
            </a:r>
          </a:p>
          <a:p>
            <a:pPr lvl="1"/>
            <a:r>
              <a:rPr lang="en-US" dirty="0" smtClean="0"/>
              <a:t>Environmental impacts.</a:t>
            </a:r>
            <a:br>
              <a:rPr lang="en-US" dirty="0" smtClean="0"/>
            </a:br>
            <a:r>
              <a:rPr lang="en-US" dirty="0" smtClean="0"/>
              <a:t> </a:t>
            </a:r>
          </a:p>
        </p:txBody>
      </p:sp>
      <p:sp>
        <p:nvSpPr>
          <p:cNvPr id="4" name="Slide Number Placeholder 3"/>
          <p:cNvSpPr>
            <a:spLocks noGrp="1"/>
          </p:cNvSpPr>
          <p:nvPr>
            <p:ph type="sldNum" sz="quarter" idx="12"/>
          </p:nvPr>
        </p:nvSpPr>
        <p:spPr/>
        <p:txBody>
          <a:bodyPr/>
          <a:lstStyle/>
          <a:p>
            <a:fld id="{4A9DBED6-62B5-497A-8A56-85453E6629F2}"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effectLst>
                  <a:outerShdw blurRad="38100" dist="38100" dir="2700000" algn="tl">
                    <a:srgbClr val="C0C0C0"/>
                  </a:outerShdw>
                </a:effectLst>
              </a:rPr>
              <a:t>Routes under consideration</a:t>
            </a:r>
            <a:endParaRPr lang="en-US" dirty="0"/>
          </a:p>
        </p:txBody>
      </p:sp>
      <p:sp>
        <p:nvSpPr>
          <p:cNvPr id="15363" name="Content Placeholder 2"/>
          <p:cNvSpPr>
            <a:spLocks noGrp="1"/>
          </p:cNvSpPr>
          <p:nvPr>
            <p:ph idx="1"/>
          </p:nvPr>
        </p:nvSpPr>
        <p:spPr/>
        <p:txBody>
          <a:bodyPr/>
          <a:lstStyle/>
          <a:p>
            <a:pPr>
              <a:buFontTx/>
              <a:buNone/>
            </a:pPr>
            <a:endParaRPr lang="en-US" dirty="0" smtClean="0"/>
          </a:p>
          <a:p>
            <a:endParaRPr lang="en-US" dirty="0" smtClean="0"/>
          </a:p>
          <a:p>
            <a:endParaRPr lang="en-US" dirty="0" smtClean="0"/>
          </a:p>
        </p:txBody>
      </p:sp>
      <p:sp>
        <p:nvSpPr>
          <p:cNvPr id="15364" name="Slide Number Placeholder 3"/>
          <p:cNvSpPr>
            <a:spLocks noGrp="1"/>
          </p:cNvSpPr>
          <p:nvPr>
            <p:ph type="sldNum" sz="quarter" idx="12"/>
          </p:nvPr>
        </p:nvSpPr>
        <p:spPr>
          <a:noFill/>
        </p:spPr>
        <p:txBody>
          <a:bodyPr/>
          <a:lstStyle/>
          <a:p>
            <a:fld id="{DDD5A339-B972-4509-B2E5-85EEE8C56A0B}" type="slidenum">
              <a:rPr lang="en-US" smtClean="0"/>
              <a:pPr/>
              <a:t>9</a:t>
            </a:fld>
            <a:endParaRPr lang="en-US" dirty="0" smtClean="0"/>
          </a:p>
        </p:txBody>
      </p:sp>
      <p:sp>
        <p:nvSpPr>
          <p:cNvPr id="6" name="Rectangle 5"/>
          <p:cNvSpPr/>
          <p:nvPr/>
        </p:nvSpPr>
        <p:spPr>
          <a:xfrm>
            <a:off x="7391400" y="2209800"/>
            <a:ext cx="15240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1752600" y="5715000"/>
            <a:ext cx="4953000" cy="381000"/>
          </a:xfrm>
          <a:prstGeom prst="rect">
            <a:avLst/>
          </a:prstGeom>
          <a:noFill/>
        </p:spPr>
        <p:txBody>
          <a:bodyPr wrap="square" rtlCol="0">
            <a:spAutoFit/>
          </a:bodyPr>
          <a:lstStyle/>
          <a:p>
            <a:r>
              <a:rPr lang="en-US" dirty="0" smtClean="0"/>
              <a:t>Need legend here</a:t>
            </a:r>
            <a:endParaRPr lang="en-US" dirty="0"/>
          </a:p>
        </p:txBody>
      </p:sp>
      <p:pic>
        <p:nvPicPr>
          <p:cNvPr id="9" name="Picture 8" descr="50153_IHSR_Alternatives_Fig1_02082012_updated2"/>
          <p:cNvPicPr>
            <a:picLocks noChangeAspect="1"/>
          </p:cNvPicPr>
          <p:nvPr/>
        </p:nvPicPr>
        <p:blipFill>
          <a:blip r:embed="rId2" cstate="print"/>
          <a:stretch>
            <a:fillRect/>
          </a:stretch>
        </p:blipFill>
        <p:spPr>
          <a:xfrm>
            <a:off x="609600" y="1143000"/>
            <a:ext cx="7772400" cy="50292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effectLst>
                  <a:outerShdw blurRad="38100" dist="38100" dir="2700000" algn="tl">
                    <a:srgbClr val="C0C0C0"/>
                  </a:outerShdw>
                </a:effectLst>
              </a:rPr>
              <a:t>Service goals</a:t>
            </a:r>
            <a:endParaRPr lang="en-US" dirty="0"/>
          </a:p>
        </p:txBody>
      </p:sp>
      <p:sp>
        <p:nvSpPr>
          <p:cNvPr id="14339" name="Content Placeholder 2"/>
          <p:cNvSpPr>
            <a:spLocks noGrp="1"/>
          </p:cNvSpPr>
          <p:nvPr>
            <p:ph idx="1"/>
          </p:nvPr>
        </p:nvSpPr>
        <p:spPr>
          <a:xfrm>
            <a:off x="457200" y="1295400"/>
            <a:ext cx="8229600" cy="5181600"/>
          </a:xfrm>
        </p:spPr>
        <p:txBody>
          <a:bodyPr>
            <a:normAutofit/>
          </a:bodyPr>
          <a:lstStyle/>
          <a:p>
            <a:r>
              <a:rPr lang="en-US" dirty="0" smtClean="0"/>
              <a:t>Once a preferred passenger rail route is identified:</a:t>
            </a:r>
          </a:p>
          <a:p>
            <a:pPr marL="971550" lvl="1" indent="-514350"/>
            <a:r>
              <a:rPr lang="en-US" dirty="0" smtClean="0"/>
              <a:t>The number of round-trips will be determined by comparing ridership and revenue forecasts to construction and operating costs.  </a:t>
            </a:r>
          </a:p>
          <a:p>
            <a:pPr marL="971550" lvl="1" indent="-514350"/>
            <a:r>
              <a:rPr lang="en-US" dirty="0" smtClean="0"/>
              <a:t>The mileage and trip duration will be determined. All route alternatives being reviewed are approximately 500 miles long.   </a:t>
            </a:r>
          </a:p>
          <a:p>
            <a:pPr lvl="2">
              <a:buNone/>
            </a:pPr>
            <a:endParaRPr lang="en-US" dirty="0" smtClean="0"/>
          </a:p>
          <a:p>
            <a:pPr>
              <a:buFontTx/>
              <a:buNone/>
            </a:pPr>
            <a:endParaRPr lang="en-US" dirty="0" smtClean="0"/>
          </a:p>
          <a:p>
            <a:endParaRPr lang="en-US" dirty="0" smtClean="0"/>
          </a:p>
          <a:p>
            <a:endParaRPr lang="en-US" dirty="0" smtClean="0"/>
          </a:p>
        </p:txBody>
      </p:sp>
      <p:sp>
        <p:nvSpPr>
          <p:cNvPr id="14340" name="Slide Number Placeholder 3"/>
          <p:cNvSpPr>
            <a:spLocks noGrp="1"/>
          </p:cNvSpPr>
          <p:nvPr>
            <p:ph type="sldNum" sz="quarter" idx="12"/>
          </p:nvPr>
        </p:nvSpPr>
        <p:spPr>
          <a:noFill/>
        </p:spPr>
        <p:txBody>
          <a:bodyPr/>
          <a:lstStyle/>
          <a:p>
            <a:fld id="{7C8207AC-2FDC-4B09-9CC2-7E8D72B5AC99}" type="slidenum">
              <a:rPr lang="en-US" smtClean="0"/>
              <a:pPr/>
              <a:t>10</a:t>
            </a:fld>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C0C0C0"/>
                  </a:outerShdw>
                </a:effectLst>
              </a:rPr>
              <a:t>Service goals</a:t>
            </a:r>
            <a:endParaRPr lang="en-US" dirty="0"/>
          </a:p>
        </p:txBody>
      </p:sp>
      <p:sp>
        <p:nvSpPr>
          <p:cNvPr id="3" name="Content Placeholder 2"/>
          <p:cNvSpPr>
            <a:spLocks noGrp="1"/>
          </p:cNvSpPr>
          <p:nvPr>
            <p:ph idx="1"/>
          </p:nvPr>
        </p:nvSpPr>
        <p:spPr/>
        <p:txBody>
          <a:bodyPr/>
          <a:lstStyle/>
          <a:p>
            <a:pPr marL="971550" lvl="1" indent="-514350"/>
            <a:r>
              <a:rPr lang="en-US" dirty="0" smtClean="0"/>
              <a:t>The final speed will be determined by assessing how higher speeds might improve demand for the passenger service versus the costs to obtain higher speeds. The study is based on initial maximum speeds of 79 to 90, or 110 mph.</a:t>
            </a:r>
          </a:p>
          <a:p>
            <a:pPr marL="971550" lvl="1" indent="-514350"/>
            <a:r>
              <a:rPr lang="en-US" dirty="0" smtClean="0"/>
              <a:t>The estimated cost for a round-trip ticket will be determined. To provide a reference, a typical fare for the 300-mile trip between Chicago and St. Louis ranges from $48 to $104 per person.  </a:t>
            </a:r>
          </a:p>
          <a:p>
            <a:endParaRPr lang="en-US" dirty="0"/>
          </a:p>
        </p:txBody>
      </p:sp>
      <p:sp>
        <p:nvSpPr>
          <p:cNvPr id="4" name="Slide Number Placeholder 3"/>
          <p:cNvSpPr>
            <a:spLocks noGrp="1"/>
          </p:cNvSpPr>
          <p:nvPr>
            <p:ph type="sldNum" sz="quarter" idx="12"/>
          </p:nvPr>
        </p:nvSpPr>
        <p:spPr/>
        <p:txBody>
          <a:bodyPr/>
          <a:lstStyle/>
          <a:p>
            <a:fld id="{4A9DBED6-62B5-497A-8A56-85453E6629F2}"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effectLst>
                  <a:outerShdw blurRad="38100" dist="38100" dir="2700000" algn="tl">
                    <a:srgbClr val="C0C0C0"/>
                  </a:outerShdw>
                </a:effectLst>
              </a:rPr>
              <a:t>Public and economic benefits</a:t>
            </a:r>
            <a:endParaRPr lang="en-US" dirty="0"/>
          </a:p>
        </p:txBody>
      </p:sp>
      <p:sp>
        <p:nvSpPr>
          <p:cNvPr id="14339" name="Content Placeholder 2"/>
          <p:cNvSpPr>
            <a:spLocks noGrp="1"/>
          </p:cNvSpPr>
          <p:nvPr>
            <p:ph idx="1"/>
          </p:nvPr>
        </p:nvSpPr>
        <p:spPr>
          <a:xfrm>
            <a:off x="457200" y="1295400"/>
            <a:ext cx="8229600" cy="5181600"/>
          </a:xfrm>
        </p:spPr>
        <p:txBody>
          <a:bodyPr>
            <a:normAutofit/>
          </a:bodyPr>
          <a:lstStyle/>
          <a:p>
            <a:r>
              <a:rPr lang="en-US" dirty="0" smtClean="0"/>
              <a:t>It is anticipated that if the project is implemented it will:</a:t>
            </a:r>
          </a:p>
          <a:p>
            <a:pPr lvl="1"/>
            <a:r>
              <a:rPr lang="en-US" dirty="0" smtClean="0"/>
              <a:t>Help create jobs.</a:t>
            </a:r>
          </a:p>
          <a:p>
            <a:pPr lvl="1"/>
            <a:r>
              <a:rPr lang="en-US" dirty="0" smtClean="0"/>
              <a:t>Improve our nation’s transportation infrastructure, which is used for both freight and passenger transportation.</a:t>
            </a:r>
          </a:p>
          <a:p>
            <a:pPr lvl="1"/>
            <a:r>
              <a:rPr lang="en-US" dirty="0" smtClean="0"/>
              <a:t>Assist in providing transportation alternatives to the citizens of Illinois, Iowa and Nebraska.</a:t>
            </a:r>
          </a:p>
          <a:p>
            <a:pPr>
              <a:buFontTx/>
              <a:buNone/>
            </a:pPr>
            <a:endParaRPr lang="en-US" dirty="0" smtClean="0"/>
          </a:p>
          <a:p>
            <a:endParaRPr lang="en-US" dirty="0" smtClean="0"/>
          </a:p>
          <a:p>
            <a:endParaRPr lang="en-US" dirty="0" smtClean="0"/>
          </a:p>
        </p:txBody>
      </p:sp>
      <p:sp>
        <p:nvSpPr>
          <p:cNvPr id="14340" name="Slide Number Placeholder 3"/>
          <p:cNvSpPr>
            <a:spLocks noGrp="1"/>
          </p:cNvSpPr>
          <p:nvPr>
            <p:ph type="sldNum" sz="quarter" idx="12"/>
          </p:nvPr>
        </p:nvSpPr>
        <p:spPr>
          <a:noFill/>
        </p:spPr>
        <p:txBody>
          <a:bodyPr/>
          <a:lstStyle/>
          <a:p>
            <a:fld id="{7C8207AC-2FDC-4B09-9CC2-7E8D72B5AC99}" type="slidenum">
              <a:rPr lang="en-US" smtClean="0"/>
              <a:pPr/>
              <a:t>12</a:t>
            </a:fld>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C0C0C0"/>
                  </a:outerShdw>
                </a:effectLst>
              </a:rPr>
              <a:t>Public and economic benefits</a:t>
            </a:r>
            <a:endParaRPr lang="en-US" dirty="0"/>
          </a:p>
        </p:txBody>
      </p:sp>
      <p:sp>
        <p:nvSpPr>
          <p:cNvPr id="3" name="Content Placeholder 2"/>
          <p:cNvSpPr>
            <a:spLocks noGrp="1"/>
          </p:cNvSpPr>
          <p:nvPr>
            <p:ph idx="1"/>
          </p:nvPr>
        </p:nvSpPr>
        <p:spPr/>
        <p:txBody>
          <a:bodyPr>
            <a:normAutofit/>
          </a:bodyPr>
          <a:lstStyle/>
          <a:p>
            <a:r>
              <a:rPr lang="en-US" sz="2800" dirty="0" smtClean="0"/>
              <a:t>It is anticipated that if the project is implemented it will:</a:t>
            </a:r>
          </a:p>
          <a:p>
            <a:pPr lvl="1"/>
            <a:r>
              <a:rPr lang="en-US" sz="2400" dirty="0" smtClean="0"/>
              <a:t>Generate business revenues within Illinois, Iowa and Nebraska, including: </a:t>
            </a:r>
          </a:p>
          <a:p>
            <a:pPr lvl="2"/>
            <a:r>
              <a:rPr lang="en-US" dirty="0" smtClean="0"/>
              <a:t>Materials supply (steel, fuel).</a:t>
            </a:r>
          </a:p>
          <a:p>
            <a:pPr lvl="2"/>
            <a:r>
              <a:rPr lang="en-US" dirty="0" smtClean="0"/>
              <a:t>Services (housing, food, utility). </a:t>
            </a:r>
          </a:p>
          <a:p>
            <a:r>
              <a:rPr lang="en-US" sz="2800" dirty="0" smtClean="0"/>
              <a:t>These numbers will be forecast during the study using standardized methods approved by the federal government.  </a:t>
            </a:r>
          </a:p>
          <a:p>
            <a:pPr marL="342900" lvl="1" indent="-342900">
              <a:buFont typeface="Arial" pitchFamily="34" charset="0"/>
              <a:buChar char="•"/>
            </a:pPr>
            <a:r>
              <a:rPr lang="en-US" dirty="0" smtClean="0"/>
              <a:t>Encourage transit-oriented development.</a:t>
            </a:r>
          </a:p>
          <a:p>
            <a:pPr>
              <a:buNone/>
            </a:pPr>
            <a:endParaRPr lang="en-US" sz="2800" dirty="0" smtClean="0"/>
          </a:p>
          <a:p>
            <a:endParaRPr lang="en-US" dirty="0"/>
          </a:p>
        </p:txBody>
      </p:sp>
      <p:sp>
        <p:nvSpPr>
          <p:cNvPr id="4" name="Slide Number Placeholder 3"/>
          <p:cNvSpPr>
            <a:spLocks noGrp="1"/>
          </p:cNvSpPr>
          <p:nvPr>
            <p:ph type="sldNum" sz="quarter" idx="12"/>
          </p:nvPr>
        </p:nvSpPr>
        <p:spPr/>
        <p:txBody>
          <a:bodyPr/>
          <a:lstStyle/>
          <a:p>
            <a:fld id="{4A9DBED6-62B5-497A-8A56-85453E6629F2}"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C0C0C0"/>
                  </a:outerShdw>
                </a:effectLst>
              </a:rPr>
              <a:t>Public and economic benefits</a:t>
            </a:r>
            <a:endParaRPr lang="en-US" dirty="0"/>
          </a:p>
        </p:txBody>
      </p:sp>
      <p:sp>
        <p:nvSpPr>
          <p:cNvPr id="3" name="Content Placeholder 2"/>
          <p:cNvSpPr>
            <a:spLocks noGrp="1"/>
          </p:cNvSpPr>
          <p:nvPr>
            <p:ph idx="1"/>
          </p:nvPr>
        </p:nvSpPr>
        <p:spPr/>
        <p:txBody>
          <a:bodyPr>
            <a:normAutofit/>
          </a:bodyPr>
          <a:lstStyle/>
          <a:p>
            <a:r>
              <a:rPr lang="en-US" dirty="0" smtClean="0"/>
              <a:t>It is anticipated that if the project is implemented it will:</a:t>
            </a:r>
          </a:p>
          <a:p>
            <a:pPr lvl="1"/>
            <a:r>
              <a:rPr lang="en-US" dirty="0" smtClean="0"/>
              <a:t>Provide upgrades to highway-railroad crossings, including improved grade-crossing signal systems that will improve motorist and railroad safety. </a:t>
            </a:r>
          </a:p>
          <a:p>
            <a:pPr lvl="1"/>
            <a:r>
              <a:rPr lang="en-US" dirty="0" smtClean="0"/>
              <a:t>Provide reliable, all-weather transportation to travelers between Chicago </a:t>
            </a:r>
            <a:r>
              <a:rPr lang="en-US" dirty="0" smtClean="0"/>
              <a:t>and Council Bluffs- </a:t>
            </a:r>
            <a:r>
              <a:rPr lang="en-US" dirty="0" smtClean="0"/>
              <a:t>Omaha.</a:t>
            </a:r>
            <a:endParaRPr lang="en-US" dirty="0"/>
          </a:p>
        </p:txBody>
      </p:sp>
      <p:sp>
        <p:nvSpPr>
          <p:cNvPr id="4" name="Slide Number Placeholder 3"/>
          <p:cNvSpPr>
            <a:spLocks noGrp="1"/>
          </p:cNvSpPr>
          <p:nvPr>
            <p:ph type="sldNum" sz="quarter" idx="12"/>
          </p:nvPr>
        </p:nvSpPr>
        <p:spPr/>
        <p:txBody>
          <a:bodyPr/>
          <a:lstStyle/>
          <a:p>
            <a:fld id="{4A9DBED6-62B5-497A-8A56-85453E6629F2}"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effectLst>
                  <a:outerShdw blurRad="38100" dist="38100" dir="2700000" algn="tl">
                    <a:srgbClr val="C0C0C0"/>
                  </a:outerShdw>
                </a:effectLst>
              </a:rPr>
              <a:t>Environmental benefits</a:t>
            </a:r>
            <a:endParaRPr lang="en-US" dirty="0"/>
          </a:p>
        </p:txBody>
      </p:sp>
      <p:sp>
        <p:nvSpPr>
          <p:cNvPr id="14339" name="Content Placeholder 2"/>
          <p:cNvSpPr>
            <a:spLocks noGrp="1"/>
          </p:cNvSpPr>
          <p:nvPr>
            <p:ph idx="1"/>
          </p:nvPr>
        </p:nvSpPr>
        <p:spPr>
          <a:xfrm>
            <a:off x="457200" y="1295400"/>
            <a:ext cx="8229600" cy="5181600"/>
          </a:xfrm>
        </p:spPr>
        <p:txBody>
          <a:bodyPr>
            <a:normAutofit/>
          </a:bodyPr>
          <a:lstStyle/>
          <a:p>
            <a:r>
              <a:rPr lang="en-US" dirty="0" smtClean="0"/>
              <a:t>It is anticipated that this project will:</a:t>
            </a:r>
          </a:p>
          <a:p>
            <a:pPr lvl="1"/>
            <a:r>
              <a:rPr lang="en-US" dirty="0" smtClean="0"/>
              <a:t>Reduce greenhouse gas emissions.</a:t>
            </a:r>
          </a:p>
          <a:p>
            <a:pPr lvl="1"/>
            <a:r>
              <a:rPr lang="en-US" dirty="0" smtClean="0"/>
              <a:t>Contribute to fuel savings. </a:t>
            </a:r>
          </a:p>
          <a:p>
            <a:pPr lvl="1"/>
            <a:r>
              <a:rPr lang="en-US" dirty="0" smtClean="0"/>
              <a:t>Reduce vehicle miles traveled by automobiles. </a:t>
            </a:r>
          </a:p>
          <a:p>
            <a:pPr lvl="1"/>
            <a:r>
              <a:rPr lang="en-US" dirty="0" smtClean="0"/>
              <a:t>Reduce highway congestion. </a:t>
            </a:r>
          </a:p>
          <a:p>
            <a:pPr lvl="1"/>
            <a:r>
              <a:rPr lang="en-US" dirty="0" smtClean="0"/>
              <a:t>Incorporate Iowa and Illinois DOTs’ “GreenLine” vision – a program advancing innovative, sustainable practices.</a:t>
            </a:r>
          </a:p>
          <a:p>
            <a:endParaRPr lang="en-US" dirty="0" smtClean="0"/>
          </a:p>
          <a:p>
            <a:endParaRPr lang="en-US" dirty="0" smtClean="0"/>
          </a:p>
        </p:txBody>
      </p:sp>
      <p:sp>
        <p:nvSpPr>
          <p:cNvPr id="14340" name="Slide Number Placeholder 3"/>
          <p:cNvSpPr>
            <a:spLocks noGrp="1"/>
          </p:cNvSpPr>
          <p:nvPr>
            <p:ph type="sldNum" sz="quarter" idx="12"/>
          </p:nvPr>
        </p:nvSpPr>
        <p:spPr>
          <a:noFill/>
        </p:spPr>
        <p:txBody>
          <a:bodyPr/>
          <a:lstStyle/>
          <a:p>
            <a:fld id="{7C8207AC-2FDC-4B09-9CC2-7E8D72B5AC99}" type="slidenum">
              <a:rPr lang="en-US" smtClean="0"/>
              <a:pPr/>
              <a:t>15</a:t>
            </a:fld>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effectLst>
                  <a:outerShdw blurRad="38100" dist="38100" dir="2700000" algn="tl">
                    <a:srgbClr val="C0C0C0"/>
                  </a:outerShdw>
                </a:effectLst>
              </a:rPr>
              <a:t>What is happening now?</a:t>
            </a:r>
            <a:endParaRPr lang="en-US" sz="2600" dirty="0"/>
          </a:p>
        </p:txBody>
      </p:sp>
      <p:sp>
        <p:nvSpPr>
          <p:cNvPr id="11267" name="Content Placeholder 2"/>
          <p:cNvSpPr>
            <a:spLocks noGrp="1"/>
          </p:cNvSpPr>
          <p:nvPr>
            <p:ph idx="1"/>
          </p:nvPr>
        </p:nvSpPr>
        <p:spPr>
          <a:xfrm>
            <a:off x="457200" y="1371600"/>
            <a:ext cx="8229600" cy="3276600"/>
          </a:xfrm>
        </p:spPr>
        <p:txBody>
          <a:bodyPr>
            <a:normAutofit/>
          </a:bodyPr>
          <a:lstStyle/>
          <a:p>
            <a:r>
              <a:rPr lang="en-US" dirty="0" smtClean="0"/>
              <a:t>As part of the study, development is in process for the following documents.</a:t>
            </a:r>
          </a:p>
          <a:p>
            <a:pPr lvl="1"/>
            <a:r>
              <a:rPr lang="en-US" dirty="0" smtClean="0"/>
              <a:t>Tier 1 Environmental Impact Statement (EIS)</a:t>
            </a:r>
          </a:p>
          <a:p>
            <a:pPr lvl="1"/>
            <a:r>
              <a:rPr lang="en-US" dirty="0" smtClean="0"/>
              <a:t>Service Development Plan (SDP)</a:t>
            </a:r>
          </a:p>
          <a:p>
            <a:pPr>
              <a:buNone/>
            </a:pPr>
            <a:endParaRPr lang="en-US" dirty="0" smtClean="0"/>
          </a:p>
          <a:p>
            <a:pPr>
              <a:buNone/>
            </a:pPr>
            <a:endParaRPr lang="en-US" dirty="0" smtClean="0"/>
          </a:p>
          <a:p>
            <a:pPr>
              <a:buNone/>
            </a:pPr>
            <a:endParaRPr lang="en-US" dirty="0" smtClean="0"/>
          </a:p>
          <a:p>
            <a:endParaRPr lang="en-US" dirty="0" smtClean="0"/>
          </a:p>
        </p:txBody>
      </p:sp>
      <p:sp>
        <p:nvSpPr>
          <p:cNvPr id="11268" name="Slide Number Placeholder 3"/>
          <p:cNvSpPr>
            <a:spLocks noGrp="1"/>
          </p:cNvSpPr>
          <p:nvPr>
            <p:ph type="sldNum" sz="quarter" idx="12"/>
          </p:nvPr>
        </p:nvSpPr>
        <p:spPr>
          <a:noFill/>
        </p:spPr>
        <p:txBody>
          <a:bodyPr/>
          <a:lstStyle/>
          <a:p>
            <a:fld id="{8EB034F5-BC6E-4F2B-983E-34697B5AF4DF}" type="slidenum">
              <a:rPr lang="en-US" smtClean="0"/>
              <a:pPr/>
              <a:t>16</a:t>
            </a:fld>
            <a:endParaRPr lang="en-US"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C0C0C0"/>
                  </a:outerShdw>
                </a:effectLst>
              </a:rPr>
              <a:t>Tier 1 EIS</a:t>
            </a:r>
            <a:endParaRPr lang="en-US" dirty="0"/>
          </a:p>
        </p:txBody>
      </p:sp>
      <p:sp>
        <p:nvSpPr>
          <p:cNvPr id="3" name="Content Placeholder 2"/>
          <p:cNvSpPr>
            <a:spLocks noGrp="1"/>
          </p:cNvSpPr>
          <p:nvPr>
            <p:ph idx="1"/>
          </p:nvPr>
        </p:nvSpPr>
        <p:spPr/>
        <p:txBody>
          <a:bodyPr/>
          <a:lstStyle/>
          <a:p>
            <a:r>
              <a:rPr lang="en-US" dirty="0" smtClean="0"/>
              <a:t>A Tier 1 EIS is a </a:t>
            </a:r>
            <a:r>
              <a:rPr lang="en-US" dirty="0" smtClean="0"/>
              <a:t>corridor-wide</a:t>
            </a:r>
            <a:r>
              <a:rPr lang="en-US" dirty="0" smtClean="0"/>
              <a:t>, broad or “service level” environmental document used to:</a:t>
            </a:r>
          </a:p>
          <a:p>
            <a:pPr lvl="1"/>
            <a:r>
              <a:rPr lang="en-US" sz="2400" dirty="0" smtClean="0"/>
              <a:t>Evaluate potential route alternatives.</a:t>
            </a:r>
          </a:p>
          <a:p>
            <a:pPr lvl="1"/>
            <a:r>
              <a:rPr lang="en-US" sz="2400" dirty="0" smtClean="0"/>
              <a:t>Determine preferred route alternative. </a:t>
            </a:r>
          </a:p>
          <a:p>
            <a:pPr lvl="1"/>
            <a:r>
              <a:rPr lang="en-US" sz="2400" dirty="0" smtClean="0"/>
              <a:t>Identify cities for potential station stops.</a:t>
            </a:r>
          </a:p>
          <a:p>
            <a:pPr lvl="1"/>
            <a:r>
              <a:rPr lang="en-US" sz="2400" dirty="0" smtClean="0"/>
              <a:t>Prepare draft EIS and obtain public and agency input.</a:t>
            </a:r>
          </a:p>
          <a:p>
            <a:pPr lvl="1"/>
            <a:r>
              <a:rPr lang="en-US" sz="2400" dirty="0" smtClean="0"/>
              <a:t>Identify future “project level” (Tier 2) environmental studies.</a:t>
            </a:r>
          </a:p>
          <a:p>
            <a:endParaRPr lang="en-US" dirty="0"/>
          </a:p>
        </p:txBody>
      </p:sp>
      <p:sp>
        <p:nvSpPr>
          <p:cNvPr id="4" name="Slide Number Placeholder 3"/>
          <p:cNvSpPr>
            <a:spLocks noGrp="1"/>
          </p:cNvSpPr>
          <p:nvPr>
            <p:ph type="sldNum" sz="quarter" idx="12"/>
          </p:nvPr>
        </p:nvSpPr>
        <p:spPr/>
        <p:txBody>
          <a:bodyPr/>
          <a:lstStyle/>
          <a:p>
            <a:fld id="{4A9DBED6-62B5-497A-8A56-85453E6629F2}"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ffectLst>
                  <a:outerShdw blurRad="38100" dist="38100" dir="2700000" algn="tl">
                    <a:srgbClr val="C0C0C0"/>
                  </a:outerShdw>
                </a:effectLst>
              </a:rPr>
              <a:t>Tier 1 EIS</a:t>
            </a:r>
            <a:endParaRPr lang="en-US" dirty="0"/>
          </a:p>
        </p:txBody>
      </p:sp>
      <p:sp>
        <p:nvSpPr>
          <p:cNvPr id="12291" name="Content Placeholder 2"/>
          <p:cNvSpPr>
            <a:spLocks noGrp="1"/>
          </p:cNvSpPr>
          <p:nvPr>
            <p:ph idx="1"/>
          </p:nvPr>
        </p:nvSpPr>
        <p:spPr>
          <a:xfrm>
            <a:off x="457200" y="1295400"/>
            <a:ext cx="8458200" cy="4525963"/>
          </a:xfrm>
        </p:spPr>
        <p:txBody>
          <a:bodyPr>
            <a:normAutofit fontScale="92500"/>
          </a:bodyPr>
          <a:lstStyle/>
          <a:p>
            <a:r>
              <a:rPr lang="en-US" dirty="0" smtClean="0"/>
              <a:t>Environmental impact analysis, including:</a:t>
            </a:r>
          </a:p>
          <a:p>
            <a:pPr lvl="1"/>
            <a:r>
              <a:rPr lang="en-US" dirty="0" smtClean="0"/>
              <a:t>Compile geographic information system database of environmental resources.</a:t>
            </a:r>
          </a:p>
          <a:p>
            <a:pPr lvl="1"/>
            <a:r>
              <a:rPr lang="en-US" dirty="0" smtClean="0"/>
              <a:t>Evaluate feasible route alternatives.</a:t>
            </a:r>
          </a:p>
          <a:p>
            <a:pPr lvl="1"/>
            <a:r>
              <a:rPr lang="en-US" dirty="0" smtClean="0"/>
              <a:t>Corridor-level environmental impact analysis (wetlands, waterways, regulated materials, historical properties, protected resources, threatened and endangered species and environmental justice).</a:t>
            </a:r>
          </a:p>
          <a:p>
            <a:pPr lvl="1"/>
            <a:r>
              <a:rPr lang="en-US" dirty="0" smtClean="0"/>
              <a:t>Noise and vibration analysis.</a:t>
            </a:r>
          </a:p>
          <a:p>
            <a:pPr lvl="1"/>
            <a:r>
              <a:rPr lang="en-US" dirty="0" smtClean="0"/>
              <a:t>Energy consumption analysis. </a:t>
            </a:r>
          </a:p>
          <a:p>
            <a:endParaRPr lang="en-US" dirty="0" smtClean="0"/>
          </a:p>
          <a:p>
            <a:endParaRPr lang="en-US" dirty="0" smtClean="0"/>
          </a:p>
          <a:p>
            <a:endParaRPr lang="en-US" dirty="0" smtClean="0"/>
          </a:p>
        </p:txBody>
      </p:sp>
      <p:sp>
        <p:nvSpPr>
          <p:cNvPr id="12292" name="Slide Number Placeholder 3"/>
          <p:cNvSpPr>
            <a:spLocks noGrp="1"/>
          </p:cNvSpPr>
          <p:nvPr>
            <p:ph type="sldNum" sz="quarter" idx="12"/>
          </p:nvPr>
        </p:nvSpPr>
        <p:spPr>
          <a:noFill/>
        </p:spPr>
        <p:txBody>
          <a:bodyPr/>
          <a:lstStyle/>
          <a:p>
            <a:fld id="{920825FC-93DB-45DE-B145-00268D06BFF8}" type="slidenum">
              <a:rPr lang="en-US" smtClean="0"/>
              <a:pPr/>
              <a:t>18</a:t>
            </a:fld>
            <a:endParaRPr 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effectLst>
                  <a:outerShdw blurRad="38100" dist="38100" dir="2700000" algn="tl">
                    <a:srgbClr val="C0C0C0"/>
                  </a:outerShdw>
                </a:effectLst>
              </a:rPr>
              <a:t>SDP</a:t>
            </a:r>
            <a:endParaRPr lang="en-US" dirty="0"/>
          </a:p>
        </p:txBody>
      </p:sp>
      <p:sp>
        <p:nvSpPr>
          <p:cNvPr id="3" name="Content Placeholder 2"/>
          <p:cNvSpPr>
            <a:spLocks noGrp="1"/>
          </p:cNvSpPr>
          <p:nvPr>
            <p:ph idx="1"/>
          </p:nvPr>
        </p:nvSpPr>
        <p:spPr/>
        <p:txBody>
          <a:bodyPr>
            <a:normAutofit/>
          </a:bodyPr>
          <a:lstStyle/>
          <a:p>
            <a:r>
              <a:rPr lang="en-US" dirty="0" smtClean="0"/>
              <a:t>The Service Development Plan is a document that lays out the overall scope and approach for the proposed service. </a:t>
            </a:r>
          </a:p>
        </p:txBody>
      </p:sp>
      <p:sp>
        <p:nvSpPr>
          <p:cNvPr id="4" name="Slide Number Placeholder 3"/>
          <p:cNvSpPr>
            <a:spLocks noGrp="1"/>
          </p:cNvSpPr>
          <p:nvPr>
            <p:ph type="sldNum" sz="quarter" idx="12"/>
          </p:nvPr>
        </p:nvSpPr>
        <p:spPr/>
        <p:txBody>
          <a:bodyPr/>
          <a:lstStyle/>
          <a:p>
            <a:fld id="{4A9DBED6-62B5-497A-8A56-85453E6629F2}"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effectLst>
                  <a:outerShdw blurRad="38100" dist="38100" dir="2700000" algn="tl">
                    <a:srgbClr val="C0C0C0"/>
                  </a:outerShdw>
                </a:effectLst>
              </a:rPr>
              <a:t>Tier 1 EIS and SDP timing</a:t>
            </a:r>
            <a:endParaRPr lang="en-US" dirty="0"/>
          </a:p>
        </p:txBody>
      </p:sp>
      <p:sp>
        <p:nvSpPr>
          <p:cNvPr id="3" name="Content Placeholder 2"/>
          <p:cNvSpPr>
            <a:spLocks noGrp="1"/>
          </p:cNvSpPr>
          <p:nvPr>
            <p:ph idx="1"/>
          </p:nvPr>
        </p:nvSpPr>
        <p:spPr/>
        <p:txBody>
          <a:bodyPr>
            <a:normAutofit/>
          </a:bodyPr>
          <a:lstStyle/>
          <a:p>
            <a:r>
              <a:rPr lang="en-US" dirty="0" smtClean="0"/>
              <a:t>The Tier 1 EIS and related SDP will require approximately 18 months to complete.</a:t>
            </a:r>
          </a:p>
          <a:p>
            <a:r>
              <a:rPr lang="en-US" dirty="0" smtClean="0"/>
              <a:t>Completing these elements will result in the selection of a preferred route alternative and initial definition of the potential passenger rail service.</a:t>
            </a:r>
          </a:p>
        </p:txBody>
      </p:sp>
      <p:sp>
        <p:nvSpPr>
          <p:cNvPr id="4" name="Slide Number Placeholder 3"/>
          <p:cNvSpPr>
            <a:spLocks noGrp="1"/>
          </p:cNvSpPr>
          <p:nvPr>
            <p:ph type="sldNum" sz="quarter" idx="12"/>
          </p:nvPr>
        </p:nvSpPr>
        <p:spPr/>
        <p:txBody>
          <a:bodyPr/>
          <a:lstStyle/>
          <a:p>
            <a:fld id="{4A9DBED6-62B5-497A-8A56-85453E6629F2}"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effectLst>
                  <a:outerShdw blurRad="38100" dist="38100" dir="2700000" algn="tl">
                    <a:srgbClr val="C0C0C0"/>
                  </a:outerShdw>
                </a:effectLst>
              </a:rPr>
              <a:t>Tier 1 EIS</a:t>
            </a:r>
            <a:br>
              <a:rPr lang="en-US" dirty="0" smtClean="0">
                <a:effectLst>
                  <a:outerShdw blurRad="38100" dist="38100" dir="2700000" algn="tl">
                    <a:srgbClr val="C0C0C0"/>
                  </a:outerShdw>
                </a:effectLst>
              </a:rPr>
            </a:br>
            <a:r>
              <a:rPr lang="en-US" dirty="0" smtClean="0">
                <a:effectLst>
                  <a:outerShdw blurRad="38100" dist="38100" dir="2700000" algn="tl">
                    <a:srgbClr val="C0C0C0"/>
                  </a:outerShdw>
                </a:effectLst>
              </a:rPr>
              <a:t>Public involvement schedule </a:t>
            </a:r>
            <a:endParaRPr lang="en-US" dirty="0"/>
          </a:p>
        </p:txBody>
      </p:sp>
      <p:sp>
        <p:nvSpPr>
          <p:cNvPr id="14340" name="Slide Number Placeholder 3"/>
          <p:cNvSpPr>
            <a:spLocks noGrp="1"/>
          </p:cNvSpPr>
          <p:nvPr>
            <p:ph type="sldNum" sz="quarter" idx="12"/>
          </p:nvPr>
        </p:nvSpPr>
        <p:spPr>
          <a:noFill/>
        </p:spPr>
        <p:txBody>
          <a:bodyPr/>
          <a:lstStyle/>
          <a:p>
            <a:fld id="{7C8207AC-2FDC-4B09-9CC2-7E8D72B5AC99}" type="slidenum">
              <a:rPr lang="en-US" smtClean="0"/>
              <a:pPr/>
              <a:t>21</a:t>
            </a:fld>
            <a:endParaRPr lang="en-US" dirty="0" smtClean="0"/>
          </a:p>
        </p:txBody>
      </p:sp>
      <p:pic>
        <p:nvPicPr>
          <p:cNvPr id="8" name="Content Placeholder 3" descr="schedule-full.jpg"/>
          <p:cNvPicPr>
            <a:picLocks noGrp="1" noChangeAspect="1"/>
          </p:cNvPicPr>
          <p:nvPr>
            <p:ph idx="1"/>
          </p:nvPr>
        </p:nvPicPr>
        <p:blipFill>
          <a:blip r:embed="rId2" cstate="print"/>
          <a:stretch>
            <a:fillRect/>
          </a:stretch>
        </p:blipFill>
        <p:spPr>
          <a:xfrm>
            <a:off x="1066800" y="1143000"/>
            <a:ext cx="7265670" cy="490235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effectLst>
                  <a:outerShdw blurRad="38100" dist="38100" dir="2700000" algn="tl">
                    <a:srgbClr val="C0C0C0"/>
                  </a:outerShdw>
                </a:effectLst>
              </a:rPr>
              <a:t>Following Tier 1 EIS and SDP</a:t>
            </a:r>
            <a:endParaRPr lang="en-US" dirty="0"/>
          </a:p>
        </p:txBody>
      </p:sp>
      <p:sp>
        <p:nvSpPr>
          <p:cNvPr id="3" name="Content Placeholder 2"/>
          <p:cNvSpPr>
            <a:spLocks noGrp="1"/>
          </p:cNvSpPr>
          <p:nvPr>
            <p:ph idx="1"/>
          </p:nvPr>
        </p:nvSpPr>
        <p:spPr/>
        <p:txBody>
          <a:bodyPr>
            <a:normAutofit/>
          </a:bodyPr>
          <a:lstStyle/>
          <a:p>
            <a:r>
              <a:rPr lang="en-US" dirty="0" smtClean="0"/>
              <a:t>If the State of Iowa decides to move ahead with implementing the project </a:t>
            </a:r>
            <a:r>
              <a:rPr lang="en-US" smtClean="0"/>
              <a:t>and if funding </a:t>
            </a:r>
            <a:r>
              <a:rPr lang="en-US" dirty="0" smtClean="0"/>
              <a:t>for implementation and operation is established, Tier 2 National Environmental Policy Act (NEPA) studies (project-specific study for one or more sections of the preferred route) will need to be completed. </a:t>
            </a:r>
            <a:endParaRPr lang="en-US" dirty="0"/>
          </a:p>
        </p:txBody>
      </p:sp>
      <p:sp>
        <p:nvSpPr>
          <p:cNvPr id="4" name="Slide Number Placeholder 3"/>
          <p:cNvSpPr>
            <a:spLocks noGrp="1"/>
          </p:cNvSpPr>
          <p:nvPr>
            <p:ph type="sldNum" sz="quarter" idx="12"/>
          </p:nvPr>
        </p:nvSpPr>
        <p:spPr/>
        <p:txBody>
          <a:bodyPr/>
          <a:lstStyle/>
          <a:p>
            <a:fld id="{4A9DBED6-62B5-497A-8A56-85453E6629F2}"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effectLst>
                  <a:outerShdw blurRad="38100" dist="38100" dir="2700000" algn="tl">
                    <a:srgbClr val="C0C0C0"/>
                  </a:outerShdw>
                </a:effectLst>
              </a:rPr>
              <a:t>Following Tier 1 EIS</a:t>
            </a:r>
            <a:endParaRPr lang="en-US" dirty="0"/>
          </a:p>
        </p:txBody>
      </p:sp>
      <p:sp>
        <p:nvSpPr>
          <p:cNvPr id="3" name="Content Placeholder 2"/>
          <p:cNvSpPr>
            <a:spLocks noGrp="1"/>
          </p:cNvSpPr>
          <p:nvPr>
            <p:ph idx="1"/>
          </p:nvPr>
        </p:nvSpPr>
        <p:spPr/>
        <p:txBody>
          <a:bodyPr>
            <a:normAutofit/>
          </a:bodyPr>
          <a:lstStyle/>
          <a:p>
            <a:r>
              <a:rPr lang="en-US" dirty="0" smtClean="0"/>
              <a:t>After any project-specific Tier 2 NEPA studies are completed and a final service design of the Chicago to </a:t>
            </a:r>
            <a:r>
              <a:rPr lang="en-US" dirty="0" smtClean="0"/>
              <a:t>Council Bluffs-Omaha </a:t>
            </a:r>
            <a:r>
              <a:rPr lang="en-US" dirty="0" smtClean="0"/>
              <a:t>passenger service is determined, the next steps are:</a:t>
            </a:r>
          </a:p>
          <a:p>
            <a:pPr lvl="1"/>
            <a:r>
              <a:rPr lang="en-US" dirty="0" smtClean="0"/>
              <a:t>Infrastructure construction</a:t>
            </a:r>
          </a:p>
          <a:p>
            <a:pPr lvl="1"/>
            <a:r>
              <a:rPr lang="en-US" dirty="0" smtClean="0"/>
              <a:t>Equipment procurement</a:t>
            </a:r>
          </a:p>
          <a:p>
            <a:pPr lvl="1"/>
            <a:r>
              <a:rPr lang="en-US" dirty="0" smtClean="0"/>
              <a:t>Operations</a:t>
            </a:r>
          </a:p>
          <a:p>
            <a:pPr>
              <a:buNone/>
            </a:pPr>
            <a:endParaRPr lang="en-US" dirty="0"/>
          </a:p>
        </p:txBody>
      </p:sp>
      <p:sp>
        <p:nvSpPr>
          <p:cNvPr id="4" name="Slide Number Placeholder 3"/>
          <p:cNvSpPr>
            <a:spLocks noGrp="1"/>
          </p:cNvSpPr>
          <p:nvPr>
            <p:ph type="sldNum" sz="quarter" idx="12"/>
          </p:nvPr>
        </p:nvSpPr>
        <p:spPr/>
        <p:txBody>
          <a:bodyPr/>
          <a:lstStyle/>
          <a:p>
            <a:fld id="{4A9DBED6-62B5-497A-8A56-85453E6629F2}"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p:spPr>
        <p:txBody>
          <a:bodyPr/>
          <a:lstStyle/>
          <a:p>
            <a:fld id="{62E69CBD-1935-4C88-8D5F-07745D8F794F}" type="slidenum">
              <a:rPr lang="en-US" smtClean="0"/>
              <a:pPr/>
              <a:t>24</a:t>
            </a:fld>
            <a:endParaRPr lang="en-US" dirty="0" smtClean="0"/>
          </a:p>
        </p:txBody>
      </p:sp>
      <p:sp>
        <p:nvSpPr>
          <p:cNvPr id="224258" name="Rectangle 2"/>
          <p:cNvSpPr>
            <a:spLocks noGrp="1" noChangeArrowheads="1"/>
          </p:cNvSpPr>
          <p:nvPr>
            <p:ph type="title"/>
          </p:nvPr>
        </p:nvSpPr>
        <p:spPr>
          <a:xfrm>
            <a:off x="228600" y="228600"/>
            <a:ext cx="8686800" cy="990600"/>
          </a:xfrm>
        </p:spPr>
        <p:txBody>
          <a:bodyPr>
            <a:noAutofit/>
          </a:bodyPr>
          <a:lstStyle/>
          <a:p>
            <a:pPr eaLnBrk="1" hangingPunct="1">
              <a:defRPr/>
            </a:pPr>
            <a:r>
              <a:rPr lang="en-US" sz="3800" dirty="0" smtClean="0">
                <a:effectLst>
                  <a:outerShdw blurRad="38100" dist="38100" dir="2700000" algn="tl">
                    <a:srgbClr val="C0C0C0"/>
                  </a:outerShdw>
                </a:effectLst>
              </a:rPr>
              <a:t>Provide your input to the study</a:t>
            </a:r>
          </a:p>
        </p:txBody>
      </p:sp>
      <p:sp>
        <p:nvSpPr>
          <p:cNvPr id="224259" name="Rectangle 3"/>
          <p:cNvSpPr>
            <a:spLocks noGrp="1" noChangeArrowheads="1"/>
          </p:cNvSpPr>
          <p:nvPr>
            <p:ph type="body" idx="1"/>
          </p:nvPr>
        </p:nvSpPr>
        <p:spPr>
          <a:xfrm>
            <a:off x="685800" y="1295400"/>
            <a:ext cx="7516813" cy="5562600"/>
          </a:xfrm>
        </p:spPr>
        <p:txBody>
          <a:bodyPr>
            <a:noAutofit/>
          </a:bodyPr>
          <a:lstStyle/>
          <a:p>
            <a:r>
              <a:rPr lang="en-US" dirty="0" smtClean="0"/>
              <a:t>Log on to www.iowadot.gov/chicagotoomaha/</a:t>
            </a:r>
          </a:p>
          <a:p>
            <a:r>
              <a:rPr lang="en-US" dirty="0" smtClean="0"/>
              <a:t>Call the hotline at 800-488-7119 </a:t>
            </a:r>
          </a:p>
          <a:p>
            <a:r>
              <a:rPr lang="en-US" dirty="0" smtClean="0"/>
              <a:t>Send an email to email@chicagotoomaha.com</a:t>
            </a:r>
          </a:p>
          <a:p>
            <a:r>
              <a:rPr lang="en-US" dirty="0" smtClean="0"/>
              <a:t>Attend an in-person or online, open house meeting</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4346</TotalTime>
  <Words>1037</Words>
  <Application>Microsoft Office PowerPoint</Application>
  <PresentationFormat>On-screen Show (4:3)</PresentationFormat>
  <Paragraphs>139</Paragraphs>
  <Slides>24</Slides>
  <Notes>3</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  Chicago to  Council Bluffs-Omaha  </vt:lpstr>
      <vt:lpstr>What is the study?</vt:lpstr>
      <vt:lpstr>Purpose of the study</vt:lpstr>
      <vt:lpstr>Study costs</vt:lpstr>
      <vt:lpstr>Collaboration – collecting input</vt:lpstr>
      <vt:lpstr>Collaboration – between states</vt:lpstr>
      <vt:lpstr>Collaboration – rail groups</vt:lpstr>
      <vt:lpstr>Route evaluation</vt:lpstr>
      <vt:lpstr>Routes under consideration</vt:lpstr>
      <vt:lpstr>Service goals</vt:lpstr>
      <vt:lpstr>Service goals</vt:lpstr>
      <vt:lpstr>Public and economic benefits</vt:lpstr>
      <vt:lpstr>Public and economic benefits</vt:lpstr>
      <vt:lpstr>Public and economic benefits</vt:lpstr>
      <vt:lpstr>Environmental benefits</vt:lpstr>
      <vt:lpstr>What is happening now?</vt:lpstr>
      <vt:lpstr>Tier 1 EIS</vt:lpstr>
      <vt:lpstr>Tier 1 EIS</vt:lpstr>
      <vt:lpstr>SDP</vt:lpstr>
      <vt:lpstr>Tier 1 EIS and SDP timing</vt:lpstr>
      <vt:lpstr>Tier 1 EIS Public involvement schedule </vt:lpstr>
      <vt:lpstr>Following Tier 1 EIS and SDP</vt:lpstr>
      <vt:lpstr>Following Tier 1 EIS</vt:lpstr>
      <vt:lpstr>Provide your input to the study</vt:lpstr>
    </vt:vector>
  </TitlesOfParts>
  <Company>HDR,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Iowa DOT 10-Year Passenger Rail Plan</dc:title>
  <dc:creator>mhemphil</dc:creator>
  <cp:lastModifiedBy>tbrambl</cp:lastModifiedBy>
  <cp:revision>276</cp:revision>
  <dcterms:created xsi:type="dcterms:W3CDTF">2010-03-01T13:58:02Z</dcterms:created>
  <dcterms:modified xsi:type="dcterms:W3CDTF">2012-10-15T18:09:00Z</dcterms:modified>
</cp:coreProperties>
</file>